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1" r:id="rId3"/>
    <p:sldId id="258" r:id="rId4"/>
    <p:sldId id="259" r:id="rId5"/>
    <p:sldId id="263" r:id="rId6"/>
    <p:sldId id="260" r:id="rId7"/>
    <p:sldId id="261" r:id="rId8"/>
    <p:sldId id="262" r:id="rId9"/>
    <p:sldId id="264" r:id="rId10"/>
    <p:sldId id="265" r:id="rId11"/>
    <p:sldId id="266" r:id="rId12"/>
    <p:sldId id="270" r:id="rId13"/>
    <p:sldId id="268" r:id="rId14"/>
    <p:sldId id="269"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57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 Revenue</c:v>
                </c:pt>
              </c:strCache>
            </c:strRef>
          </c:tx>
          <c:dPt>
            <c:idx val="0"/>
            <c:bubble3D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1-F192-494C-A545-DC65EAA3A7C8}"/>
              </c:ext>
            </c:extLst>
          </c:dPt>
          <c:dPt>
            <c:idx val="1"/>
            <c:bubble3D val="0"/>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3-F192-494C-A545-DC65EAA3A7C8}"/>
              </c:ext>
            </c:extLst>
          </c:dPt>
          <c:dPt>
            <c:idx val="2"/>
            <c:bubble3D val="0"/>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5-F192-494C-A545-DC65EAA3A7C8}"/>
              </c:ext>
            </c:extLst>
          </c:dPt>
          <c:dPt>
            <c:idx val="3"/>
            <c:bubble3D val="0"/>
            <c:spPr>
              <a:gradFill rotWithShape="1">
                <a:gsLst>
                  <a:gs pos="0">
                    <a:schemeClr val="accent4">
                      <a:tint val="96000"/>
                      <a:lumMod val="104000"/>
                    </a:schemeClr>
                  </a:gs>
                  <a:gs pos="100000">
                    <a:schemeClr val="accent4">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7-F192-494C-A545-DC65EAA3A7C8}"/>
              </c:ext>
            </c:extLst>
          </c:dPt>
          <c:dPt>
            <c:idx val="4"/>
            <c:bubble3D val="0"/>
            <c:spPr>
              <a:gradFill rotWithShape="1">
                <a:gsLst>
                  <a:gs pos="0">
                    <a:schemeClr val="accent5">
                      <a:tint val="96000"/>
                      <a:lumMod val="104000"/>
                    </a:schemeClr>
                  </a:gs>
                  <a:gs pos="100000">
                    <a:schemeClr val="accent5">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9-F192-494C-A545-DC65EAA3A7C8}"/>
              </c:ext>
            </c:extLst>
          </c:dPt>
          <c:dPt>
            <c:idx val="5"/>
            <c:bubble3D val="0"/>
            <c:spPr>
              <a:gradFill rotWithShape="1">
                <a:gsLst>
                  <a:gs pos="0">
                    <a:schemeClr val="accent6">
                      <a:tint val="96000"/>
                      <a:lumMod val="104000"/>
                    </a:schemeClr>
                  </a:gs>
                  <a:gs pos="100000">
                    <a:schemeClr val="accent6">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B-F192-494C-A545-DC65EAA3A7C8}"/>
              </c:ext>
            </c:extLst>
          </c:dPt>
          <c:dPt>
            <c:idx val="6"/>
            <c:bubble3D val="0"/>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D-F192-494C-A545-DC65EAA3A7C8}"/>
              </c:ext>
            </c:extLst>
          </c:dPt>
          <c:dLbls>
            <c:dLbl>
              <c:idx val="4"/>
              <c:layout>
                <c:manualLayout>
                  <c:x val="-0.14825054706945887"/>
                  <c:y val="1.466713893837112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192-494C-A545-DC65EAA3A7C8}"/>
                </c:ext>
              </c:extLst>
            </c:dLbl>
            <c:dLbl>
              <c:idx val="5"/>
              <c:layout>
                <c:manualLayout>
                  <c:x val="-2.3087671624088556E-2"/>
                  <c:y val="-5.992285818441581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192-494C-A545-DC65EAA3A7C8}"/>
                </c:ext>
              </c:extLst>
            </c:dLbl>
            <c:dLbl>
              <c:idx val="6"/>
              <c:layout>
                <c:manualLayout>
                  <c:x val="0.12191477828119512"/>
                  <c:y val="-1.930225918482899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192-494C-A545-DC65EAA3A7C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Sheet1!$A$2:$A$8</c:f>
              <c:strCache>
                <c:ptCount val="7"/>
                <c:pt idx="0">
                  <c:v>Orthopedics</c:v>
                </c:pt>
                <c:pt idx="1">
                  <c:v>General Practice</c:v>
                </c:pt>
                <c:pt idx="2">
                  <c:v>Neurology</c:v>
                </c:pt>
                <c:pt idx="3">
                  <c:v>Cardiology</c:v>
                </c:pt>
                <c:pt idx="4">
                  <c:v>Physiotherapy</c:v>
                </c:pt>
                <c:pt idx="5">
                  <c:v>Gastroenterology</c:v>
                </c:pt>
                <c:pt idx="6">
                  <c:v>Renal</c:v>
                </c:pt>
              </c:strCache>
            </c:strRef>
          </c:cat>
          <c:val>
            <c:numRef>
              <c:f>Sheet1!$B$2:$B$8</c:f>
              <c:numCache>
                <c:formatCode>"₹"#,##0.00_);[Red]\("₹"#,##0.00\)</c:formatCode>
                <c:ptCount val="7"/>
                <c:pt idx="0">
                  <c:v>172939773</c:v>
                </c:pt>
                <c:pt idx="1">
                  <c:v>164070816</c:v>
                </c:pt>
                <c:pt idx="2">
                  <c:v>72795752</c:v>
                </c:pt>
                <c:pt idx="3">
                  <c:v>68370250</c:v>
                </c:pt>
                <c:pt idx="4">
                  <c:v>16592824</c:v>
                </c:pt>
                <c:pt idx="5">
                  <c:v>9783335</c:v>
                </c:pt>
                <c:pt idx="6">
                  <c:v>4756367</c:v>
                </c:pt>
              </c:numCache>
            </c:numRef>
          </c:val>
          <c:extLst>
            <c:ext xmlns:c16="http://schemas.microsoft.com/office/drawing/2014/chart" uri="{C3380CC4-5D6E-409C-BE32-E72D297353CC}">
              <c16:uniqueId val="{0000000E-F192-494C-A545-DC65EAA3A7C8}"/>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of Appointment Fees</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Sheet1!$A$2:$A$8</c:f>
              <c:strCache>
                <c:ptCount val="7"/>
                <c:pt idx="0">
                  <c:v>Neurology</c:v>
                </c:pt>
                <c:pt idx="1">
                  <c:v>Cardiology</c:v>
                </c:pt>
                <c:pt idx="2">
                  <c:v>Physiotherapy</c:v>
                </c:pt>
                <c:pt idx="3">
                  <c:v>Gastroenterology</c:v>
                </c:pt>
                <c:pt idx="4">
                  <c:v>Orthopedics</c:v>
                </c:pt>
                <c:pt idx="5">
                  <c:v>General Practice</c:v>
                </c:pt>
                <c:pt idx="6">
                  <c:v>Renal</c:v>
                </c:pt>
              </c:strCache>
            </c:strRef>
          </c:cat>
          <c:val>
            <c:numRef>
              <c:f>Sheet1!$B$2:$B$8</c:f>
              <c:numCache>
                <c:formatCode>"₹"#,##0_);[Red]\("₹"#,##0\)</c:formatCode>
                <c:ptCount val="7"/>
                <c:pt idx="0">
                  <c:v>1500</c:v>
                </c:pt>
                <c:pt idx="1">
                  <c:v>1200</c:v>
                </c:pt>
                <c:pt idx="2">
                  <c:v>1000</c:v>
                </c:pt>
                <c:pt idx="3">
                  <c:v>700</c:v>
                </c:pt>
                <c:pt idx="4">
                  <c:v>700</c:v>
                </c:pt>
                <c:pt idx="5">
                  <c:v>500</c:v>
                </c:pt>
                <c:pt idx="6">
                  <c:v>500</c:v>
                </c:pt>
              </c:numCache>
            </c:numRef>
          </c:val>
          <c:extLst>
            <c:ext xmlns:c16="http://schemas.microsoft.com/office/drawing/2014/chart" uri="{C3380CC4-5D6E-409C-BE32-E72D297353CC}">
              <c16:uniqueId val="{00000000-E24D-47D6-A3EB-8779698BFCAD}"/>
            </c:ext>
          </c:extLst>
        </c:ser>
        <c:dLbls>
          <c:dLblPos val="inEnd"/>
          <c:showLegendKey val="0"/>
          <c:showVal val="1"/>
          <c:showCatName val="0"/>
          <c:showSerName val="0"/>
          <c:showPercent val="0"/>
          <c:showBubbleSize val="0"/>
        </c:dLbls>
        <c:gapWidth val="65"/>
        <c:axId val="691301104"/>
        <c:axId val="694005584"/>
      </c:barChart>
      <c:catAx>
        <c:axId val="69130110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94005584"/>
        <c:crosses val="autoZero"/>
        <c:auto val="1"/>
        <c:lblAlgn val="ctr"/>
        <c:lblOffset val="100"/>
        <c:noMultiLvlLbl val="0"/>
      </c:catAx>
      <c:valAx>
        <c:axId val="694005584"/>
        <c:scaling>
          <c:orientation val="minMax"/>
        </c:scaling>
        <c:delete val="1"/>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quot;₹&quot;#,##0_);[Red]\(&quot;₹&quot;#,##0\)" sourceLinked="1"/>
        <c:majorTickMark val="none"/>
        <c:minorTickMark val="none"/>
        <c:tickLblPos val="nextTo"/>
        <c:crossAx val="691301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 Revenue</c:v>
                </c:pt>
              </c:strCache>
            </c:strRef>
          </c:tx>
          <c:dPt>
            <c:idx val="0"/>
            <c:bubble3D val="0"/>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1-75BE-4BB5-B7D9-F9AC03674D8A}"/>
              </c:ext>
            </c:extLst>
          </c:dPt>
          <c:dPt>
            <c:idx val="1"/>
            <c:bubble3D val="0"/>
            <c:spPr>
              <a:gradFill rotWithShape="1">
                <a:gsLst>
                  <a:gs pos="0">
                    <a:schemeClr val="accent2">
                      <a:tint val="96000"/>
                      <a:lumMod val="104000"/>
                    </a:schemeClr>
                  </a:gs>
                  <a:gs pos="100000">
                    <a:schemeClr val="accent2">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3-75BE-4BB5-B7D9-F9AC03674D8A}"/>
              </c:ext>
            </c:extLst>
          </c:dPt>
          <c:dPt>
            <c:idx val="2"/>
            <c:bubble3D val="0"/>
            <c:spPr>
              <a:gradFill rotWithShape="1">
                <a:gsLst>
                  <a:gs pos="0">
                    <a:schemeClr val="accent3">
                      <a:tint val="96000"/>
                      <a:lumMod val="104000"/>
                    </a:schemeClr>
                  </a:gs>
                  <a:gs pos="100000">
                    <a:schemeClr val="accent3">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5-75BE-4BB5-B7D9-F9AC03674D8A}"/>
              </c:ext>
            </c:extLst>
          </c:dPt>
          <c:dPt>
            <c:idx val="3"/>
            <c:bubble3D val="0"/>
            <c:spPr>
              <a:gradFill rotWithShape="1">
                <a:gsLst>
                  <a:gs pos="0">
                    <a:schemeClr val="accent4">
                      <a:tint val="96000"/>
                      <a:lumMod val="104000"/>
                    </a:schemeClr>
                  </a:gs>
                  <a:gs pos="100000">
                    <a:schemeClr val="accent4">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7-75BE-4BB5-B7D9-F9AC03674D8A}"/>
              </c:ext>
            </c:extLst>
          </c:dPt>
          <c:dPt>
            <c:idx val="4"/>
            <c:bubble3D val="0"/>
            <c:spPr>
              <a:gradFill rotWithShape="1">
                <a:gsLst>
                  <a:gs pos="0">
                    <a:schemeClr val="accent5">
                      <a:tint val="96000"/>
                      <a:lumMod val="104000"/>
                    </a:schemeClr>
                  </a:gs>
                  <a:gs pos="100000">
                    <a:schemeClr val="accent5">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B-75BE-4BB5-B7D9-F9AC03674D8A}"/>
              </c:ext>
            </c:extLst>
          </c:dPt>
          <c:dPt>
            <c:idx val="5"/>
            <c:bubble3D val="0"/>
            <c:spPr>
              <a:gradFill rotWithShape="1">
                <a:gsLst>
                  <a:gs pos="0">
                    <a:schemeClr val="accent6">
                      <a:tint val="96000"/>
                      <a:lumMod val="104000"/>
                    </a:schemeClr>
                  </a:gs>
                  <a:gs pos="100000">
                    <a:schemeClr val="accent6">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A-75BE-4BB5-B7D9-F9AC03674D8A}"/>
              </c:ext>
            </c:extLst>
          </c:dPt>
          <c:dPt>
            <c:idx val="6"/>
            <c:bubble3D val="0"/>
            <c:spPr>
              <a:gradFill rotWithShape="1">
                <a:gsLst>
                  <a:gs pos="0">
                    <a:schemeClr val="accent1">
                      <a:lumMod val="60000"/>
                      <a:tint val="96000"/>
                      <a:lumMod val="104000"/>
                    </a:schemeClr>
                  </a:gs>
                  <a:gs pos="100000">
                    <a:schemeClr val="accent1">
                      <a:lumMod val="60000"/>
                      <a:shade val="98000"/>
                      <a:lumMod val="94000"/>
                    </a:schemeClr>
                  </a:gs>
                </a:gsLst>
                <a:lin ang="5400000" scaled="0"/>
              </a:gradFill>
              <a:ln>
                <a:noFill/>
              </a:ln>
              <a:effectLst>
                <a:outerShdw blurRad="50800" dist="38100" dir="5400000" rotWithShape="0">
                  <a:srgbClr val="000000">
                    <a:alpha val="60000"/>
                  </a:srgbClr>
                </a:outerShdw>
              </a:effectLst>
              <a:sp3d/>
            </c:spPr>
            <c:extLst>
              <c:ext xmlns:c16="http://schemas.microsoft.com/office/drawing/2014/chart" uri="{C3380CC4-5D6E-409C-BE32-E72D297353CC}">
                <c16:uniqueId val="{00000009-75BE-4BB5-B7D9-F9AC03674D8A}"/>
              </c:ext>
            </c:extLst>
          </c:dPt>
          <c:dLbls>
            <c:dLbl>
              <c:idx val="4"/>
              <c:layout>
                <c:manualLayout>
                  <c:x val="-0.14825054706945887"/>
                  <c:y val="1.466713893837112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75BE-4BB5-B7D9-F9AC03674D8A}"/>
                </c:ext>
              </c:extLst>
            </c:dLbl>
            <c:dLbl>
              <c:idx val="5"/>
              <c:layout>
                <c:manualLayout>
                  <c:x val="-2.3087671624088556E-2"/>
                  <c:y val="-5.992285818441581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A-75BE-4BB5-B7D9-F9AC03674D8A}"/>
                </c:ext>
              </c:extLst>
            </c:dLbl>
            <c:dLbl>
              <c:idx val="6"/>
              <c:layout>
                <c:manualLayout>
                  <c:x val="0.12191477828119512"/>
                  <c:y val="-1.930225918482899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75BE-4BB5-B7D9-F9AC03674D8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Sheet1!$A$2:$A$8</c:f>
              <c:strCache>
                <c:ptCount val="7"/>
                <c:pt idx="0">
                  <c:v>Orthopedics</c:v>
                </c:pt>
                <c:pt idx="1">
                  <c:v>General Practice</c:v>
                </c:pt>
                <c:pt idx="2">
                  <c:v>Neurology</c:v>
                </c:pt>
                <c:pt idx="3">
                  <c:v>Cardiology</c:v>
                </c:pt>
                <c:pt idx="4">
                  <c:v>Physiotherapy</c:v>
                </c:pt>
                <c:pt idx="5">
                  <c:v>Gastroenterology</c:v>
                </c:pt>
                <c:pt idx="6">
                  <c:v>Renal</c:v>
                </c:pt>
              </c:strCache>
            </c:strRef>
          </c:cat>
          <c:val>
            <c:numRef>
              <c:f>Sheet1!$B$2:$B$8</c:f>
              <c:numCache>
                <c:formatCode>"₹"#,##0.00_);[Red]\("₹"#,##0.00\)</c:formatCode>
                <c:ptCount val="7"/>
                <c:pt idx="0">
                  <c:v>172939773</c:v>
                </c:pt>
                <c:pt idx="1">
                  <c:v>164070816</c:v>
                </c:pt>
                <c:pt idx="2">
                  <c:v>72795752</c:v>
                </c:pt>
                <c:pt idx="3">
                  <c:v>68370250</c:v>
                </c:pt>
                <c:pt idx="4">
                  <c:v>16592824</c:v>
                </c:pt>
                <c:pt idx="5">
                  <c:v>9783335</c:v>
                </c:pt>
                <c:pt idx="6">
                  <c:v>4756367</c:v>
                </c:pt>
              </c:numCache>
            </c:numRef>
          </c:val>
          <c:extLst>
            <c:ext xmlns:c16="http://schemas.microsoft.com/office/drawing/2014/chart" uri="{C3380CC4-5D6E-409C-BE32-E72D297353CC}">
              <c16:uniqueId val="{00000008-75BE-4BB5-B7D9-F9AC03674D8A}"/>
            </c:ext>
          </c:extLst>
        </c:ser>
        <c:dLbls>
          <c:dLblPos val="inEnd"/>
          <c:showLegendKey val="0"/>
          <c:showVal val="0"/>
          <c:showCatName val="0"/>
          <c:showSerName val="0"/>
          <c:showPercent val="1"/>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Revenue</c:v>
                </c:pt>
              </c:strCache>
            </c:strRef>
          </c:tx>
          <c:spPr>
            <a:ln w="34925" cap="rnd">
              <a:solidFill>
                <a:schemeClr val="accent1"/>
              </a:solidFill>
              <a:round/>
            </a:ln>
            <a:effectLst>
              <a:outerShdw blurRad="50800" dist="38100" dir="5400000" rotWithShape="0">
                <a:srgbClr val="000000">
                  <a:alpha val="60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Sheet1!$A$2:$A$5</c:f>
              <c:strCache>
                <c:ptCount val="4"/>
                <c:pt idx="0">
                  <c:v>Adult(20-64)</c:v>
                </c:pt>
                <c:pt idx="1">
                  <c:v>Senior(&gt;64)</c:v>
                </c:pt>
                <c:pt idx="2">
                  <c:v>Child(0-12)</c:v>
                </c:pt>
                <c:pt idx="3">
                  <c:v>Teenager(13-19)</c:v>
                </c:pt>
              </c:strCache>
            </c:strRef>
          </c:cat>
          <c:val>
            <c:numRef>
              <c:f>Sheet1!$B$2:$B$5</c:f>
              <c:numCache>
                <c:formatCode>"₹"#,##0.00_);[Red]\("₹"#,##0.00\)</c:formatCode>
                <c:ptCount val="4"/>
                <c:pt idx="0">
                  <c:v>290974321</c:v>
                </c:pt>
                <c:pt idx="1">
                  <c:v>88021881</c:v>
                </c:pt>
                <c:pt idx="2">
                  <c:v>80449458</c:v>
                </c:pt>
                <c:pt idx="3">
                  <c:v>49863457</c:v>
                </c:pt>
              </c:numCache>
            </c:numRef>
          </c:val>
          <c:smooth val="0"/>
          <c:extLst>
            <c:ext xmlns:c16="http://schemas.microsoft.com/office/drawing/2014/chart" uri="{C3380CC4-5D6E-409C-BE32-E72D297353CC}">
              <c16:uniqueId val="{00000000-D7A4-42AD-834C-75FC15F7A014}"/>
            </c:ext>
          </c:extLst>
        </c:ser>
        <c:dLbls>
          <c:dLblPos val="ctr"/>
          <c:showLegendKey val="0"/>
          <c:showVal val="1"/>
          <c:showCatName val="0"/>
          <c:showSerName val="0"/>
          <c:showPercent val="0"/>
          <c:showBubbleSize val="0"/>
        </c:dLbls>
        <c:smooth val="0"/>
        <c:axId val="816814480"/>
        <c:axId val="442034080"/>
      </c:lineChart>
      <c:catAx>
        <c:axId val="81681448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42034080"/>
        <c:crosses val="autoZero"/>
        <c:auto val="1"/>
        <c:lblAlgn val="ctr"/>
        <c:lblOffset val="100"/>
        <c:noMultiLvlLbl val="0"/>
      </c:catAx>
      <c:valAx>
        <c:axId val="442034080"/>
        <c:scaling>
          <c:orientation val="minMax"/>
        </c:scaling>
        <c:delete val="1"/>
        <c:axPos val="l"/>
        <c:majorGridlines>
          <c:spPr>
            <a:ln w="9525" cap="flat" cmpd="sng" algn="ctr">
              <a:solidFill>
                <a:schemeClr val="lt1">
                  <a:lumMod val="95000"/>
                  <a:alpha val="10000"/>
                </a:schemeClr>
              </a:solidFill>
              <a:round/>
            </a:ln>
            <a:effectLst/>
          </c:spPr>
        </c:majorGridlines>
        <c:numFmt formatCode="&quot;₹&quot;#,##0.00_);[Red]\(&quot;₹&quot;#,##0.00\)" sourceLinked="1"/>
        <c:majorTickMark val="none"/>
        <c:minorTickMark val="none"/>
        <c:tickLblPos val="nextTo"/>
        <c:crossAx val="816814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Total No of Patient</c:v>
                </c:pt>
              </c:strCache>
            </c:strRef>
          </c:tx>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Sheet1!$B$2:$B$13</c:f>
              <c:numCache>
                <c:formatCode>General</c:formatCode>
                <c:ptCount val="12"/>
                <c:pt idx="0">
                  <c:v>513</c:v>
                </c:pt>
                <c:pt idx="1">
                  <c:v>431</c:v>
                </c:pt>
                <c:pt idx="2">
                  <c:v>506</c:v>
                </c:pt>
                <c:pt idx="3">
                  <c:v>948</c:v>
                </c:pt>
                <c:pt idx="4">
                  <c:v>999</c:v>
                </c:pt>
                <c:pt idx="5">
                  <c:v>991</c:v>
                </c:pt>
                <c:pt idx="6">
                  <c:v>952</c:v>
                </c:pt>
                <c:pt idx="7">
                  <c:v>1024</c:v>
                </c:pt>
                <c:pt idx="8">
                  <c:v>935</c:v>
                </c:pt>
                <c:pt idx="9">
                  <c:v>964</c:v>
                </c:pt>
                <c:pt idx="10">
                  <c:v>464</c:v>
                </c:pt>
                <c:pt idx="11">
                  <c:v>489</c:v>
                </c:pt>
              </c:numCache>
            </c:numRef>
          </c:val>
          <c:smooth val="0"/>
          <c:extLst>
            <c:ext xmlns:c16="http://schemas.microsoft.com/office/drawing/2014/chart" uri="{C3380CC4-5D6E-409C-BE32-E72D297353CC}">
              <c16:uniqueId val="{00000000-EF6C-43B0-9C17-8DF8A5048108}"/>
            </c:ext>
          </c:extLst>
        </c:ser>
        <c:ser>
          <c:idx val="1"/>
          <c:order val="1"/>
          <c:tx>
            <c:strRef>
              <c:f>Sheet1!$C$1</c:f>
              <c:strCache>
                <c:ptCount val="1"/>
                <c:pt idx="0">
                  <c:v>Column1</c:v>
                </c:pt>
              </c:strCache>
            </c:strRef>
          </c:tx>
          <c:spPr>
            <a:ln w="34925" cap="rnd">
              <a:solidFill>
                <a:schemeClr val="lt1"/>
              </a:solidFill>
              <a:round/>
            </a:ln>
            <a:effectLst>
              <a:outerShdw dist="25400" dir="2700000" algn="tl" rotWithShape="0">
                <a:schemeClr val="accent2"/>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Sheet1!$A$2:$A$13</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Sheet1!$C$2:$C$13</c:f>
              <c:numCache>
                <c:formatCode>General</c:formatCode>
                <c:ptCount val="12"/>
              </c:numCache>
            </c:numRef>
          </c:val>
          <c:smooth val="0"/>
          <c:extLst>
            <c:ext xmlns:c16="http://schemas.microsoft.com/office/drawing/2014/chart" uri="{C3380CC4-5D6E-409C-BE32-E72D297353CC}">
              <c16:uniqueId val="{00000003-EF6C-43B0-9C17-8DF8A5048108}"/>
            </c:ext>
          </c:extLst>
        </c:ser>
        <c:dLbls>
          <c:dLblPos val="t"/>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565306160"/>
        <c:axId val="694492928"/>
      </c:lineChart>
      <c:catAx>
        <c:axId val="565306160"/>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197" b="0" i="0" u="none" strike="noStrike" kern="1200" spc="100" baseline="0">
                <a:solidFill>
                  <a:schemeClr val="lt1"/>
                </a:solidFill>
                <a:latin typeface="+mn-lt"/>
                <a:ea typeface="+mn-ea"/>
                <a:cs typeface="+mn-cs"/>
              </a:defRPr>
            </a:pPr>
            <a:endParaRPr lang="en-US"/>
          </a:p>
        </c:txPr>
        <c:crossAx val="694492928"/>
        <c:crosses val="autoZero"/>
        <c:auto val="1"/>
        <c:lblAlgn val="ctr"/>
        <c:lblOffset val="100"/>
        <c:noMultiLvlLbl val="0"/>
      </c:catAx>
      <c:valAx>
        <c:axId val="694492928"/>
        <c:scaling>
          <c:orientation val="minMax"/>
        </c:scaling>
        <c:delete val="1"/>
        <c:axPos val="l"/>
        <c:majorGridlines>
          <c:spPr>
            <a:ln w="9525" cap="flat" cmpd="sng" algn="ctr">
              <a:solidFill>
                <a:schemeClr val="lt1">
                  <a:alpha val="25000"/>
                </a:schemeClr>
              </a:solidFill>
              <a:round/>
            </a:ln>
            <a:effectLst/>
          </c:spPr>
        </c:majorGridlines>
        <c:numFmt formatCode="General" sourceLinked="1"/>
        <c:majorTickMark val="none"/>
        <c:minorTickMark val="none"/>
        <c:tickLblPos val="nextTo"/>
        <c:crossAx val="565306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164533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2247973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A53B8A-ADC3-48D1-91F8-F7C6629E4EB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23763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230312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A53B8A-ADC3-48D1-91F8-F7C6629E4EB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260889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1709873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3609966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368221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1834400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07A28C-F273-4C2B-AF5E-9D3425680CE2}" type="datetimeFigureOut">
              <a:rPr lang="en-IN" smtClean="0"/>
              <a:t>08-08-2024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1079937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3127584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07A28C-F273-4C2B-AF5E-9D3425680CE2}" type="datetimeFigureOut">
              <a:rPr lang="en-IN" smtClean="0"/>
              <a:t>08-08-2024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59966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07A28C-F273-4C2B-AF5E-9D3425680CE2}" type="datetimeFigureOut">
              <a:rPr lang="en-IN" smtClean="0"/>
              <a:t>08-08-2024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198149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07A28C-F273-4C2B-AF5E-9D3425680CE2}" type="datetimeFigureOut">
              <a:rPr lang="en-IN" smtClean="0"/>
              <a:t>08-08-2024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39223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2790618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07A28C-F273-4C2B-AF5E-9D3425680CE2}" type="datetimeFigureOut">
              <a:rPr lang="en-IN" smtClean="0"/>
              <a:t>08-08-2024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6A53B8A-ADC3-48D1-91F8-F7C6629E4EBB}" type="slidenum">
              <a:rPr lang="en-IN" smtClean="0"/>
              <a:t>‹#›</a:t>
            </a:fld>
            <a:endParaRPr lang="en-IN"/>
          </a:p>
        </p:txBody>
      </p:sp>
    </p:spTree>
    <p:extLst>
      <p:ext uri="{BB962C8B-B14F-4D97-AF65-F5344CB8AC3E}">
        <p14:creationId xmlns:p14="http://schemas.microsoft.com/office/powerpoint/2010/main" val="255910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707A28C-F273-4C2B-AF5E-9D3425680CE2}" type="datetimeFigureOut">
              <a:rPr lang="en-IN" smtClean="0"/>
              <a:t>08-08-2024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6A53B8A-ADC3-48D1-91F8-F7C6629E4EBB}" type="slidenum">
              <a:rPr lang="en-IN" smtClean="0"/>
              <a:t>‹#›</a:t>
            </a:fld>
            <a:endParaRPr lang="en-IN"/>
          </a:p>
        </p:txBody>
      </p:sp>
    </p:spTree>
    <p:extLst>
      <p:ext uri="{BB962C8B-B14F-4D97-AF65-F5344CB8AC3E}">
        <p14:creationId xmlns:p14="http://schemas.microsoft.com/office/powerpoint/2010/main" val="406136049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44978-1A91-3128-E48B-703C7375C759}"/>
              </a:ext>
            </a:extLst>
          </p:cNvPr>
          <p:cNvSpPr>
            <a:spLocks noGrp="1"/>
          </p:cNvSpPr>
          <p:nvPr>
            <p:ph type="ctrTitle"/>
          </p:nvPr>
        </p:nvSpPr>
        <p:spPr/>
        <p:txBody>
          <a:bodyPr/>
          <a:lstStyle/>
          <a:p>
            <a:r>
              <a:rPr lang="en-IN" dirty="0"/>
              <a:t>Columbia Asia Hospital</a:t>
            </a:r>
          </a:p>
        </p:txBody>
      </p:sp>
      <p:sp>
        <p:nvSpPr>
          <p:cNvPr id="3" name="Subtitle 2">
            <a:extLst>
              <a:ext uri="{FF2B5EF4-FFF2-40B4-BE49-F238E27FC236}">
                <a16:creationId xmlns:a16="http://schemas.microsoft.com/office/drawing/2014/main" id="{32483B1A-5107-767A-5807-AE20E8FA8041}"/>
              </a:ext>
            </a:extLst>
          </p:cNvPr>
          <p:cNvSpPr>
            <a:spLocks noGrp="1"/>
          </p:cNvSpPr>
          <p:nvPr>
            <p:ph type="subTitle" idx="1"/>
          </p:nvPr>
        </p:nvSpPr>
        <p:spPr/>
        <p:txBody>
          <a:bodyPr/>
          <a:lstStyle/>
          <a:p>
            <a:r>
              <a:rPr lang="en-IN" dirty="0"/>
              <a:t>Prateek Thakur</a:t>
            </a:r>
          </a:p>
        </p:txBody>
      </p:sp>
      <p:pic>
        <p:nvPicPr>
          <p:cNvPr id="8" name="Picture 7">
            <a:extLst>
              <a:ext uri="{FF2B5EF4-FFF2-40B4-BE49-F238E27FC236}">
                <a16:creationId xmlns:a16="http://schemas.microsoft.com/office/drawing/2014/main" id="{91813234-8202-4567-D870-0F85267B2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131" y="319053"/>
            <a:ext cx="5907233" cy="3220212"/>
          </a:xfrm>
          <a:prstGeom prst="rect">
            <a:avLst/>
          </a:prstGeom>
        </p:spPr>
      </p:pic>
    </p:spTree>
    <p:extLst>
      <p:ext uri="{BB962C8B-B14F-4D97-AF65-F5344CB8AC3E}">
        <p14:creationId xmlns:p14="http://schemas.microsoft.com/office/powerpoint/2010/main" val="3110739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57BFB-768A-B43E-AD12-443B30937860}"/>
              </a:ext>
            </a:extLst>
          </p:cNvPr>
          <p:cNvSpPr>
            <a:spLocks noGrp="1"/>
          </p:cNvSpPr>
          <p:nvPr>
            <p:ph type="title"/>
          </p:nvPr>
        </p:nvSpPr>
        <p:spPr/>
        <p:txBody>
          <a:bodyPr/>
          <a:lstStyle/>
          <a:p>
            <a:r>
              <a:rPr lang="en-IN" dirty="0"/>
              <a:t>Strategies for patient discount</a:t>
            </a:r>
          </a:p>
        </p:txBody>
      </p:sp>
      <p:sp>
        <p:nvSpPr>
          <p:cNvPr id="3" name="Content Placeholder 2">
            <a:extLst>
              <a:ext uri="{FF2B5EF4-FFF2-40B4-BE49-F238E27FC236}">
                <a16:creationId xmlns:a16="http://schemas.microsoft.com/office/drawing/2014/main" id="{6849669C-6209-3812-EA9B-86834F58F7CE}"/>
              </a:ext>
            </a:extLst>
          </p:cNvPr>
          <p:cNvSpPr>
            <a:spLocks noGrp="1"/>
          </p:cNvSpPr>
          <p:nvPr>
            <p:ph idx="1"/>
          </p:nvPr>
        </p:nvSpPr>
        <p:spPr/>
        <p:txBody>
          <a:bodyPr/>
          <a:lstStyle/>
          <a:p>
            <a:pPr algn="l"/>
            <a:r>
              <a:rPr lang="en-US" sz="1800" b="0" i="0" u="none" strike="noStrike" baseline="0" dirty="0"/>
              <a:t>Taking into account that patients of the White race, aged between 20 and 64 years, are the most frequent visitors, it might be beneficial to contemplate providing discounts or loyalty programs for these patients. Such initiatives can contribute to improved patient retention and satisfaction.</a:t>
            </a:r>
          </a:p>
          <a:p>
            <a:pPr algn="l"/>
            <a:r>
              <a:rPr lang="en-US" sz="1800" b="0" i="0" u="none" strike="noStrike" baseline="0" dirty="0"/>
              <a:t>As an alternative approach, the hospital could consider implementing periodic discounts or promotions, particularly during specific seasons or months, such as from January to March and November to December. This seasonal strategy has the potential to attract more patients and boost engagement during these months.</a:t>
            </a:r>
            <a:endParaRPr lang="en-IN" dirty="0"/>
          </a:p>
        </p:txBody>
      </p:sp>
    </p:spTree>
    <p:extLst>
      <p:ext uri="{BB962C8B-B14F-4D97-AF65-F5344CB8AC3E}">
        <p14:creationId xmlns:p14="http://schemas.microsoft.com/office/powerpoint/2010/main" val="260310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BFDE-1C97-965B-F62B-CC400002FCE9}"/>
              </a:ext>
            </a:extLst>
          </p:cNvPr>
          <p:cNvSpPr>
            <a:spLocks noGrp="1"/>
          </p:cNvSpPr>
          <p:nvPr>
            <p:ph type="title"/>
          </p:nvPr>
        </p:nvSpPr>
        <p:spPr/>
        <p:txBody>
          <a:bodyPr/>
          <a:lstStyle/>
          <a:p>
            <a:r>
              <a:rPr lang="en-IN" dirty="0"/>
              <a:t>Strategies to Provide Discounts to the Patients</a:t>
            </a:r>
          </a:p>
        </p:txBody>
      </p:sp>
      <p:sp>
        <p:nvSpPr>
          <p:cNvPr id="3" name="Content Placeholder 2">
            <a:extLst>
              <a:ext uri="{FF2B5EF4-FFF2-40B4-BE49-F238E27FC236}">
                <a16:creationId xmlns:a16="http://schemas.microsoft.com/office/drawing/2014/main" id="{F7F0864E-71B9-8B8D-3DB2-56EBB8AC8FC8}"/>
              </a:ext>
            </a:extLst>
          </p:cNvPr>
          <p:cNvSpPr>
            <a:spLocks noGrp="1"/>
          </p:cNvSpPr>
          <p:nvPr>
            <p:ph idx="1"/>
          </p:nvPr>
        </p:nvSpPr>
        <p:spPr/>
        <p:txBody>
          <a:bodyPr>
            <a:normAutofit/>
          </a:bodyPr>
          <a:lstStyle/>
          <a:p>
            <a:pPr algn="l"/>
            <a:r>
              <a:rPr lang="en-US" sz="1800" b="0" i="0" u="none" strike="noStrike" baseline="0" dirty="0">
                <a:solidFill>
                  <a:srgbClr val="000000"/>
                </a:solidFill>
              </a:rPr>
              <a:t>Below are few strategies to provide the discounts to the patients:</a:t>
            </a:r>
          </a:p>
          <a:p>
            <a:pPr lvl="1"/>
            <a:r>
              <a:rPr lang="en-US" b="0" i="0" u="none" strike="noStrike" baseline="0" dirty="0">
                <a:solidFill>
                  <a:srgbClr val="000000"/>
                </a:solidFill>
              </a:rPr>
              <a:t>Offer discounts to patients who settle their bills promptly or within a specified time frame. This can encourage timely payments and improve </a:t>
            </a:r>
            <a:r>
              <a:rPr lang="en-IN" b="0" i="0" u="none" strike="noStrike" baseline="0" dirty="0">
                <a:solidFill>
                  <a:srgbClr val="000000"/>
                </a:solidFill>
              </a:rPr>
              <a:t>cash flow.</a:t>
            </a:r>
          </a:p>
          <a:p>
            <a:pPr lvl="1"/>
            <a:r>
              <a:rPr lang="en-US" b="0" i="0" u="none" strike="noStrike" baseline="0" dirty="0">
                <a:solidFill>
                  <a:srgbClr val="000000"/>
                </a:solidFill>
              </a:rPr>
              <a:t>Introduce bundled packages for specific services or treatments at a discounted rate. This provides value to patients and encourages them to </a:t>
            </a:r>
            <a:r>
              <a:rPr lang="en-IN" b="0" i="0" u="none" strike="noStrike" baseline="0" dirty="0">
                <a:solidFill>
                  <a:srgbClr val="000000"/>
                </a:solidFill>
              </a:rPr>
              <a:t>Columbia Asia Hospital Data Analysis choose comprehensive care options.</a:t>
            </a:r>
          </a:p>
          <a:p>
            <a:pPr lvl="1"/>
            <a:r>
              <a:rPr lang="en-US" b="0" i="0" u="none" strike="noStrike" baseline="0" dirty="0">
                <a:solidFill>
                  <a:srgbClr val="000000"/>
                </a:solidFill>
              </a:rPr>
              <a:t>Consider offering discounts or loyalty programs for patients who frequently visit the hospital. This can enhance patient retention and </a:t>
            </a:r>
            <a:r>
              <a:rPr lang="en-IN" b="0" i="0" u="none" strike="noStrike" baseline="0" dirty="0">
                <a:solidFill>
                  <a:srgbClr val="000000"/>
                </a:solidFill>
              </a:rPr>
              <a:t>satisfaction.</a:t>
            </a:r>
          </a:p>
          <a:p>
            <a:pPr lvl="1"/>
            <a:r>
              <a:rPr lang="en-US" b="0" i="0" u="none" strike="noStrike" baseline="0" dirty="0">
                <a:solidFill>
                  <a:srgbClr val="000000"/>
                </a:solidFill>
              </a:rPr>
              <a:t>Provide special discounts for senior citizens, acknowledging their healthcare needs and promoting loyalty among this demographic.</a:t>
            </a:r>
          </a:p>
          <a:p>
            <a:pPr lvl="1"/>
            <a:r>
              <a:rPr lang="en-US" b="0" i="0" u="none" strike="noStrike" baseline="0" dirty="0">
                <a:solidFill>
                  <a:srgbClr val="000000"/>
                </a:solidFill>
              </a:rPr>
              <a:t>Create a referral program where existing patients who refer new patients receive discounts on future services. This can help in patient acquisition </a:t>
            </a:r>
            <a:r>
              <a:rPr lang="en-IN" b="0" i="0" u="none" strike="noStrike" baseline="0" dirty="0">
                <a:solidFill>
                  <a:srgbClr val="000000"/>
                </a:solidFill>
              </a:rPr>
              <a:t>and retention.</a:t>
            </a:r>
            <a:endParaRPr lang="en-IN" dirty="0"/>
          </a:p>
        </p:txBody>
      </p:sp>
    </p:spTree>
    <p:extLst>
      <p:ext uri="{BB962C8B-B14F-4D97-AF65-F5344CB8AC3E}">
        <p14:creationId xmlns:p14="http://schemas.microsoft.com/office/powerpoint/2010/main" val="421568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F5B00-803B-E9D3-63E9-518C700F319C}"/>
              </a:ext>
            </a:extLst>
          </p:cNvPr>
          <p:cNvSpPr>
            <a:spLocks noGrp="1"/>
          </p:cNvSpPr>
          <p:nvPr>
            <p:ph type="title"/>
          </p:nvPr>
        </p:nvSpPr>
        <p:spPr/>
        <p:txBody>
          <a:bodyPr/>
          <a:lstStyle/>
          <a:p>
            <a:r>
              <a:rPr lang="en-IN" dirty="0"/>
              <a:t>Dashboard – Main Page</a:t>
            </a:r>
          </a:p>
        </p:txBody>
      </p:sp>
      <p:pic>
        <p:nvPicPr>
          <p:cNvPr id="5" name="Content Placeholder 4">
            <a:extLst>
              <a:ext uri="{FF2B5EF4-FFF2-40B4-BE49-F238E27FC236}">
                <a16:creationId xmlns:a16="http://schemas.microsoft.com/office/drawing/2014/main" id="{DAEB7D9A-2E13-37ED-49F5-A79024178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104" y="1356850"/>
            <a:ext cx="10692580" cy="5385959"/>
          </a:xfrm>
        </p:spPr>
      </p:pic>
    </p:spTree>
    <p:extLst>
      <p:ext uri="{BB962C8B-B14F-4D97-AF65-F5344CB8AC3E}">
        <p14:creationId xmlns:p14="http://schemas.microsoft.com/office/powerpoint/2010/main" val="410542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599F-1E38-E417-59D7-4EB0686EDBF7}"/>
              </a:ext>
            </a:extLst>
          </p:cNvPr>
          <p:cNvSpPr>
            <a:spLocks noGrp="1"/>
          </p:cNvSpPr>
          <p:nvPr>
            <p:ph type="title"/>
          </p:nvPr>
        </p:nvSpPr>
        <p:spPr/>
        <p:txBody>
          <a:bodyPr/>
          <a:lstStyle/>
          <a:p>
            <a:r>
              <a:rPr lang="en-IN" dirty="0"/>
              <a:t>Dashboard - Doctor’s Page</a:t>
            </a:r>
          </a:p>
        </p:txBody>
      </p:sp>
      <p:pic>
        <p:nvPicPr>
          <p:cNvPr id="5" name="Content Placeholder 4">
            <a:extLst>
              <a:ext uri="{FF2B5EF4-FFF2-40B4-BE49-F238E27FC236}">
                <a16:creationId xmlns:a16="http://schemas.microsoft.com/office/drawing/2014/main" id="{205E0F7D-371E-0E34-C997-4EB41D04C1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103" y="1264555"/>
            <a:ext cx="10849897" cy="5545394"/>
          </a:xfrm>
        </p:spPr>
      </p:pic>
    </p:spTree>
    <p:extLst>
      <p:ext uri="{BB962C8B-B14F-4D97-AF65-F5344CB8AC3E}">
        <p14:creationId xmlns:p14="http://schemas.microsoft.com/office/powerpoint/2010/main" val="360631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723AC-AB21-0BDD-D7DD-5BCEDE453DB2}"/>
              </a:ext>
            </a:extLst>
          </p:cNvPr>
          <p:cNvSpPr>
            <a:spLocks noGrp="1"/>
          </p:cNvSpPr>
          <p:nvPr>
            <p:ph type="title"/>
          </p:nvPr>
        </p:nvSpPr>
        <p:spPr/>
        <p:txBody>
          <a:bodyPr/>
          <a:lstStyle/>
          <a:p>
            <a:r>
              <a:rPr lang="en-IN" dirty="0"/>
              <a:t>Dashboard – Patient Page</a:t>
            </a:r>
          </a:p>
        </p:txBody>
      </p:sp>
      <p:pic>
        <p:nvPicPr>
          <p:cNvPr id="5" name="Content Placeholder 4">
            <a:extLst>
              <a:ext uri="{FF2B5EF4-FFF2-40B4-BE49-F238E27FC236}">
                <a16:creationId xmlns:a16="http://schemas.microsoft.com/office/drawing/2014/main" id="{77581FEC-B235-FB06-6548-9B227AAF7B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410" y="1342684"/>
            <a:ext cx="10602410" cy="5482060"/>
          </a:xfrm>
        </p:spPr>
      </p:pic>
    </p:spTree>
    <p:extLst>
      <p:ext uri="{BB962C8B-B14F-4D97-AF65-F5344CB8AC3E}">
        <p14:creationId xmlns:p14="http://schemas.microsoft.com/office/powerpoint/2010/main" val="4262938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A99C5E-D1DB-CC29-E2D2-8A516313AC88}"/>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288758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8F16-37B9-419C-EA4C-AA7AAF6B607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45020CA-3D0F-2255-2121-E3B0176F9867}"/>
              </a:ext>
            </a:extLst>
          </p:cNvPr>
          <p:cNvSpPr>
            <a:spLocks noGrp="1"/>
          </p:cNvSpPr>
          <p:nvPr>
            <p:ph idx="1"/>
          </p:nvPr>
        </p:nvSpPr>
        <p:spPr/>
        <p:txBody>
          <a:bodyPr>
            <a:normAutofit/>
          </a:bodyPr>
          <a:lstStyle/>
          <a:p>
            <a:r>
              <a:rPr lang="en-US" dirty="0"/>
              <a:t>Columbia Asia Hospital stands as a beacon of healthcare excellence, serving thousands of patients with dedication and care. The hospital’s latest performance report paints a vivid picture of its operations, shedding light on key metrics, patient satisfaction, and financial health.</a:t>
            </a:r>
          </a:p>
          <a:p>
            <a:r>
              <a:rPr lang="en-US" dirty="0"/>
              <a:t>The report emphasize on the following areas :</a:t>
            </a:r>
          </a:p>
          <a:p>
            <a:pPr lvl="1"/>
            <a:r>
              <a:rPr lang="en-IN" dirty="0"/>
              <a:t>Assess the Hospital Revenue generation</a:t>
            </a:r>
          </a:p>
          <a:p>
            <a:pPr lvl="1"/>
            <a:r>
              <a:rPr lang="en-IN" dirty="0"/>
              <a:t>Insights about the suitable departments for new hires</a:t>
            </a:r>
          </a:p>
          <a:p>
            <a:pPr lvl="1"/>
            <a:r>
              <a:rPr lang="en-IN" dirty="0"/>
              <a:t>Strategies suggestions for patient discounts</a:t>
            </a:r>
          </a:p>
          <a:p>
            <a:endParaRPr lang="en-US" dirty="0"/>
          </a:p>
          <a:p>
            <a:pPr marL="0" indent="0">
              <a:buNone/>
            </a:pPr>
            <a:endParaRPr lang="en-IN" dirty="0"/>
          </a:p>
        </p:txBody>
      </p:sp>
    </p:spTree>
    <p:extLst>
      <p:ext uri="{BB962C8B-B14F-4D97-AF65-F5344CB8AC3E}">
        <p14:creationId xmlns:p14="http://schemas.microsoft.com/office/powerpoint/2010/main" val="139948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615E-F6B8-4011-D5C9-9197BAF4423D}"/>
              </a:ext>
            </a:extLst>
          </p:cNvPr>
          <p:cNvSpPr>
            <a:spLocks noGrp="1"/>
          </p:cNvSpPr>
          <p:nvPr>
            <p:ph type="title"/>
          </p:nvPr>
        </p:nvSpPr>
        <p:spPr/>
        <p:txBody>
          <a:bodyPr/>
          <a:lstStyle/>
          <a:p>
            <a:r>
              <a:rPr lang="en-IN" dirty="0"/>
              <a:t>Hospital Revenue Generation</a:t>
            </a:r>
          </a:p>
        </p:txBody>
      </p:sp>
      <p:sp>
        <p:nvSpPr>
          <p:cNvPr id="3" name="Content Placeholder 2">
            <a:extLst>
              <a:ext uri="{FF2B5EF4-FFF2-40B4-BE49-F238E27FC236}">
                <a16:creationId xmlns:a16="http://schemas.microsoft.com/office/drawing/2014/main" id="{50A33B64-4E28-795E-E46B-10C008DEBB5E}"/>
              </a:ext>
            </a:extLst>
          </p:cNvPr>
          <p:cNvSpPr>
            <a:spLocks noGrp="1"/>
          </p:cNvSpPr>
          <p:nvPr>
            <p:ph idx="1"/>
          </p:nvPr>
        </p:nvSpPr>
        <p:spPr>
          <a:xfrm>
            <a:off x="1330306" y="1629253"/>
            <a:ext cx="4765694" cy="4880386"/>
          </a:xfrm>
        </p:spPr>
        <p:txBody>
          <a:bodyPr>
            <a:normAutofit fontScale="85000" lnSpcReduction="20000"/>
          </a:bodyPr>
          <a:lstStyle/>
          <a:p>
            <a:r>
              <a:rPr lang="en-US" dirty="0"/>
              <a:t>In the past year, Columbia Asia Hospital has achieved remarkable growth. The total revenue has </a:t>
            </a:r>
            <a:r>
              <a:rPr lang="en-IN" dirty="0"/>
              <a:t>increased </a:t>
            </a:r>
            <a:r>
              <a:rPr lang="en-US" dirty="0"/>
              <a:t>to ₹509.31M, a testament to the trust and reliance that patients place in the hospital's services. With 9,216 patients treated, the hospital's reach has expanded, touching lives across various demographics.</a:t>
            </a:r>
            <a:endParaRPr lang="en-IN" dirty="0"/>
          </a:p>
          <a:p>
            <a:r>
              <a:rPr lang="en-US" dirty="0"/>
              <a:t>The hospital currently includes the following departments:</a:t>
            </a:r>
          </a:p>
          <a:p>
            <a:pPr lvl="1">
              <a:buFont typeface="Arial" panose="020B0604020202020204" pitchFamily="34" charset="0"/>
              <a:buChar char="•"/>
            </a:pPr>
            <a:r>
              <a:rPr lang="en-US" dirty="0"/>
              <a:t>General Practice </a:t>
            </a:r>
          </a:p>
          <a:p>
            <a:pPr lvl="1">
              <a:buFont typeface="Arial" panose="020B0604020202020204" pitchFamily="34" charset="0"/>
              <a:buChar char="•"/>
            </a:pPr>
            <a:r>
              <a:rPr lang="en-US" dirty="0"/>
              <a:t>Orthopedics</a:t>
            </a:r>
          </a:p>
          <a:p>
            <a:pPr lvl="1">
              <a:buFont typeface="Arial" panose="020B0604020202020204" pitchFamily="34" charset="0"/>
              <a:buChar char="•"/>
            </a:pPr>
            <a:r>
              <a:rPr lang="en-US" dirty="0"/>
              <a:t>Physiotherapy</a:t>
            </a:r>
          </a:p>
          <a:p>
            <a:pPr lvl="1">
              <a:buFont typeface="Arial" panose="020B0604020202020204" pitchFamily="34" charset="0"/>
              <a:buChar char="•"/>
            </a:pPr>
            <a:r>
              <a:rPr lang="en-US" dirty="0"/>
              <a:t>Cardiology</a:t>
            </a:r>
          </a:p>
          <a:p>
            <a:pPr lvl="1">
              <a:buFont typeface="Arial" panose="020B0604020202020204" pitchFamily="34" charset="0"/>
              <a:buChar char="•"/>
            </a:pPr>
            <a:r>
              <a:rPr lang="en-US" dirty="0"/>
              <a:t>Neurology</a:t>
            </a:r>
          </a:p>
          <a:p>
            <a:pPr lvl="1">
              <a:buFont typeface="Arial" panose="020B0604020202020204" pitchFamily="34" charset="0"/>
              <a:buChar char="•"/>
            </a:pPr>
            <a:r>
              <a:rPr lang="en-US" dirty="0"/>
              <a:t>Gastroenterology</a:t>
            </a:r>
          </a:p>
          <a:p>
            <a:pPr lvl="1">
              <a:buFont typeface="Arial" panose="020B0604020202020204" pitchFamily="34" charset="0"/>
              <a:buChar char="•"/>
            </a:pPr>
            <a:r>
              <a:rPr lang="en-US" dirty="0"/>
              <a:t>Renal</a:t>
            </a:r>
          </a:p>
          <a:p>
            <a:r>
              <a:rPr lang="en-US" dirty="0"/>
              <a:t>There are 22 doctors across these departments attending to patients.</a:t>
            </a:r>
          </a:p>
          <a:p>
            <a:pPr marL="0" indent="0">
              <a:buNone/>
            </a:pPr>
            <a:endParaRPr lang="en-IN" dirty="0"/>
          </a:p>
        </p:txBody>
      </p:sp>
      <p:graphicFrame>
        <p:nvGraphicFramePr>
          <p:cNvPr id="7" name="Content Placeholder 11">
            <a:extLst>
              <a:ext uri="{FF2B5EF4-FFF2-40B4-BE49-F238E27FC236}">
                <a16:creationId xmlns:a16="http://schemas.microsoft.com/office/drawing/2014/main" id="{3B18D3DD-7569-56C5-C0B0-4AEBD585037D}"/>
              </a:ext>
            </a:extLst>
          </p:cNvPr>
          <p:cNvGraphicFramePr>
            <a:graphicFrameLocks/>
          </p:cNvGraphicFramePr>
          <p:nvPr>
            <p:extLst>
              <p:ext uri="{D42A27DB-BD31-4B8C-83A1-F6EECF244321}">
                <p14:modId xmlns:p14="http://schemas.microsoft.com/office/powerpoint/2010/main" val="3243027766"/>
              </p:ext>
            </p:extLst>
          </p:nvPr>
        </p:nvGraphicFramePr>
        <p:xfrm>
          <a:off x="6441346" y="1453796"/>
          <a:ext cx="5259387" cy="5066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78996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2B327-E884-F64C-B75D-DB52E100E542}"/>
              </a:ext>
            </a:extLst>
          </p:cNvPr>
          <p:cNvSpPr>
            <a:spLocks noGrp="1"/>
          </p:cNvSpPr>
          <p:nvPr>
            <p:ph type="title"/>
          </p:nvPr>
        </p:nvSpPr>
        <p:spPr/>
        <p:txBody>
          <a:bodyPr/>
          <a:lstStyle/>
          <a:p>
            <a:r>
              <a:rPr lang="en-IN" dirty="0"/>
              <a:t>Insights about Departments</a:t>
            </a:r>
          </a:p>
        </p:txBody>
      </p:sp>
      <p:sp>
        <p:nvSpPr>
          <p:cNvPr id="3" name="Content Placeholder 2">
            <a:extLst>
              <a:ext uri="{FF2B5EF4-FFF2-40B4-BE49-F238E27FC236}">
                <a16:creationId xmlns:a16="http://schemas.microsoft.com/office/drawing/2014/main" id="{34167439-1298-2190-40C7-9B62E628404E}"/>
              </a:ext>
            </a:extLst>
          </p:cNvPr>
          <p:cNvSpPr>
            <a:spLocks noGrp="1"/>
          </p:cNvSpPr>
          <p:nvPr>
            <p:ph idx="1"/>
          </p:nvPr>
        </p:nvSpPr>
        <p:spPr/>
        <p:txBody>
          <a:bodyPr/>
          <a:lstStyle/>
          <a:p>
            <a:r>
              <a:rPr lang="en-US" b="0" i="0" dirty="0">
                <a:solidFill>
                  <a:srgbClr val="252423"/>
                </a:solidFill>
                <a:effectLst/>
              </a:rPr>
              <a:t>Appointment Fees was highest for Neurology at ₹ 1,500 per appointment, followed by Cardiology and Physiotherapy.</a:t>
            </a:r>
          </a:p>
          <a:p>
            <a:pPr marL="0" indent="0">
              <a:buNone/>
            </a:pPr>
            <a:endParaRPr lang="en-IN" dirty="0"/>
          </a:p>
        </p:txBody>
      </p:sp>
      <p:graphicFrame>
        <p:nvGraphicFramePr>
          <p:cNvPr id="16" name="Chart 15">
            <a:extLst>
              <a:ext uri="{FF2B5EF4-FFF2-40B4-BE49-F238E27FC236}">
                <a16:creationId xmlns:a16="http://schemas.microsoft.com/office/drawing/2014/main" id="{7C62FAB3-3207-1559-E01B-B39461C88C98}"/>
              </a:ext>
            </a:extLst>
          </p:cNvPr>
          <p:cNvGraphicFramePr/>
          <p:nvPr>
            <p:extLst>
              <p:ext uri="{D42A27DB-BD31-4B8C-83A1-F6EECF244321}">
                <p14:modId xmlns:p14="http://schemas.microsoft.com/office/powerpoint/2010/main" val="1754588612"/>
              </p:ext>
            </p:extLst>
          </p:nvPr>
        </p:nvGraphicFramePr>
        <p:xfrm>
          <a:off x="3852334" y="3191933"/>
          <a:ext cx="5681133" cy="27192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94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4D49-C93D-67B5-8DB0-1ACBF8E7E883}"/>
              </a:ext>
            </a:extLst>
          </p:cNvPr>
          <p:cNvSpPr>
            <a:spLocks noGrp="1"/>
          </p:cNvSpPr>
          <p:nvPr>
            <p:ph type="title"/>
          </p:nvPr>
        </p:nvSpPr>
        <p:spPr/>
        <p:txBody>
          <a:bodyPr/>
          <a:lstStyle/>
          <a:p>
            <a:r>
              <a:rPr lang="en-IN" dirty="0"/>
              <a:t>Insights about Departments</a:t>
            </a:r>
          </a:p>
        </p:txBody>
      </p:sp>
      <p:sp>
        <p:nvSpPr>
          <p:cNvPr id="3" name="Content Placeholder 2">
            <a:extLst>
              <a:ext uri="{FF2B5EF4-FFF2-40B4-BE49-F238E27FC236}">
                <a16:creationId xmlns:a16="http://schemas.microsoft.com/office/drawing/2014/main" id="{6E970388-EA0C-DA14-B27F-5F9E5AB998A1}"/>
              </a:ext>
            </a:extLst>
          </p:cNvPr>
          <p:cNvSpPr>
            <a:spLocks noGrp="1"/>
          </p:cNvSpPr>
          <p:nvPr>
            <p:ph idx="1"/>
          </p:nvPr>
        </p:nvSpPr>
        <p:spPr/>
        <p:txBody>
          <a:bodyPr/>
          <a:lstStyle/>
          <a:p>
            <a:pPr algn="l"/>
            <a:r>
              <a:rPr lang="en-US" sz="1800" b="0" i="0" u="none" strike="noStrike" baseline="0" dirty="0"/>
              <a:t>In general, the maximum wait time for patients is 60 minutes across all</a:t>
            </a:r>
          </a:p>
          <a:p>
            <a:pPr marL="0" indent="0" algn="l">
              <a:buNone/>
            </a:pPr>
            <a:r>
              <a:rPr lang="en-US" sz="1800" b="0" i="0" u="none" strike="noStrike" baseline="0" dirty="0"/>
              <a:t>departments. On average, patients experience a waiting time of 37 minutes in</a:t>
            </a:r>
          </a:p>
          <a:p>
            <a:pPr marL="0" indent="0" algn="l">
              <a:buNone/>
            </a:pPr>
            <a:r>
              <a:rPr lang="en-US" sz="1800" b="0" i="0" u="none" strike="noStrike" baseline="0" dirty="0"/>
              <a:t>Neurology department, which is notably high compared to other departments.</a:t>
            </a:r>
          </a:p>
          <a:p>
            <a:pPr marL="0" indent="0" algn="l">
              <a:buNone/>
            </a:pPr>
            <a:endParaRPr lang="en-IN" dirty="0"/>
          </a:p>
        </p:txBody>
      </p:sp>
      <p:graphicFrame>
        <p:nvGraphicFramePr>
          <p:cNvPr id="4" name="Table 3">
            <a:extLst>
              <a:ext uri="{FF2B5EF4-FFF2-40B4-BE49-F238E27FC236}">
                <a16:creationId xmlns:a16="http://schemas.microsoft.com/office/drawing/2014/main" id="{CC6D86C8-FD24-945C-3811-5B649E6F1168}"/>
              </a:ext>
            </a:extLst>
          </p:cNvPr>
          <p:cNvGraphicFramePr>
            <a:graphicFrameLocks noGrp="1"/>
          </p:cNvGraphicFramePr>
          <p:nvPr>
            <p:extLst>
              <p:ext uri="{D42A27DB-BD31-4B8C-83A1-F6EECF244321}">
                <p14:modId xmlns:p14="http://schemas.microsoft.com/office/powerpoint/2010/main" val="3071857354"/>
              </p:ext>
            </p:extLst>
          </p:nvPr>
        </p:nvGraphicFramePr>
        <p:xfrm>
          <a:off x="2844800" y="3674533"/>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06863860"/>
                    </a:ext>
                  </a:extLst>
                </a:gridCol>
                <a:gridCol w="2032000">
                  <a:extLst>
                    <a:ext uri="{9D8B030D-6E8A-4147-A177-3AD203B41FA5}">
                      <a16:colId xmlns:a16="http://schemas.microsoft.com/office/drawing/2014/main" val="2463528548"/>
                    </a:ext>
                  </a:extLst>
                </a:gridCol>
                <a:gridCol w="2032000">
                  <a:extLst>
                    <a:ext uri="{9D8B030D-6E8A-4147-A177-3AD203B41FA5}">
                      <a16:colId xmlns:a16="http://schemas.microsoft.com/office/drawing/2014/main" val="137083505"/>
                    </a:ext>
                  </a:extLst>
                </a:gridCol>
                <a:gridCol w="2032000">
                  <a:extLst>
                    <a:ext uri="{9D8B030D-6E8A-4147-A177-3AD203B41FA5}">
                      <a16:colId xmlns:a16="http://schemas.microsoft.com/office/drawing/2014/main" val="2372609758"/>
                    </a:ext>
                  </a:extLst>
                </a:gridCol>
              </a:tblGrid>
              <a:tr h="370840">
                <a:tc>
                  <a:txBody>
                    <a:bodyPr/>
                    <a:lstStyle/>
                    <a:p>
                      <a:pPr algn="ctr" fontAlgn="b"/>
                      <a:r>
                        <a:rPr lang="en-IN" sz="1100" b="1" i="0" u="none" strike="noStrike" dirty="0">
                          <a:solidFill>
                            <a:schemeClr val="bg1"/>
                          </a:solidFill>
                          <a:effectLst/>
                          <a:latin typeface="Calibri" panose="020F0502020204030204" pitchFamily="34" charset="0"/>
                        </a:rPr>
                        <a:t>Department</a:t>
                      </a:r>
                    </a:p>
                  </a:txBody>
                  <a:tcPr marL="9525" marR="9525" marT="9525" marB="0" anchor="ctr"/>
                </a:tc>
                <a:tc>
                  <a:txBody>
                    <a:bodyPr/>
                    <a:lstStyle/>
                    <a:p>
                      <a:pPr algn="ctr" fontAlgn="b"/>
                      <a:r>
                        <a:rPr lang="en-US" sz="1100" b="1" i="0" u="none" strike="noStrike" dirty="0">
                          <a:solidFill>
                            <a:schemeClr val="bg1"/>
                          </a:solidFill>
                          <a:effectLst/>
                          <a:latin typeface="Calibri" panose="020F0502020204030204" pitchFamily="34" charset="0"/>
                        </a:rPr>
                        <a:t>Average Wait time(in min)</a:t>
                      </a:r>
                    </a:p>
                  </a:txBody>
                  <a:tcPr marL="9525" marR="9525" marT="9525" marB="0" anchor="ctr"/>
                </a:tc>
                <a:tc>
                  <a:txBody>
                    <a:bodyPr/>
                    <a:lstStyle/>
                    <a:p>
                      <a:pPr algn="ctr" fontAlgn="b"/>
                      <a:r>
                        <a:rPr lang="en-IN" sz="1100" b="1" i="0" u="none" strike="noStrike" dirty="0">
                          <a:solidFill>
                            <a:schemeClr val="bg1"/>
                          </a:solidFill>
                          <a:effectLst/>
                          <a:latin typeface="Calibri" panose="020F0502020204030204" pitchFamily="34" charset="0"/>
                        </a:rPr>
                        <a:t>Min of Patient Wait time</a:t>
                      </a:r>
                    </a:p>
                  </a:txBody>
                  <a:tcPr marL="9525" marR="9525" marT="9525" marB="0" anchor="ctr"/>
                </a:tc>
                <a:tc>
                  <a:txBody>
                    <a:bodyPr/>
                    <a:lstStyle/>
                    <a:p>
                      <a:pPr algn="ctr" fontAlgn="b"/>
                      <a:r>
                        <a:rPr lang="en-IN" sz="1100" b="1" i="0" u="none" strike="noStrike" dirty="0">
                          <a:solidFill>
                            <a:schemeClr val="bg1"/>
                          </a:solidFill>
                          <a:effectLst/>
                          <a:latin typeface="Calibri" panose="020F0502020204030204" pitchFamily="34" charset="0"/>
                        </a:rPr>
                        <a:t>Max of Patient Wait time</a:t>
                      </a:r>
                    </a:p>
                  </a:txBody>
                  <a:tcPr marL="9525" marR="9525" marT="9525" marB="0" anchor="ctr"/>
                </a:tc>
                <a:extLst>
                  <a:ext uri="{0D108BD9-81ED-4DB2-BD59-A6C34878D82A}">
                    <a16:rowId xmlns:a16="http://schemas.microsoft.com/office/drawing/2014/main" val="164069073"/>
                  </a:ext>
                </a:extLst>
              </a:tr>
              <a:tr h="370840">
                <a:tc>
                  <a:txBody>
                    <a:bodyPr/>
                    <a:lstStyle/>
                    <a:p>
                      <a:pPr algn="ctr" fontAlgn="b"/>
                      <a:r>
                        <a:rPr lang="en-IN" sz="1100" b="0" i="0" u="none" strike="noStrike">
                          <a:solidFill>
                            <a:srgbClr val="000000"/>
                          </a:solidFill>
                          <a:effectLst/>
                          <a:latin typeface="Calibri" panose="020F0502020204030204" pitchFamily="34" charset="0"/>
                        </a:rPr>
                        <a:t>Neurology</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113765383"/>
                  </a:ext>
                </a:extLst>
              </a:tr>
              <a:tr h="370840">
                <a:tc>
                  <a:txBody>
                    <a:bodyPr/>
                    <a:lstStyle/>
                    <a:p>
                      <a:pPr algn="ctr" fontAlgn="b"/>
                      <a:r>
                        <a:rPr lang="en-IN" sz="1100" b="0" i="0" u="none" strike="noStrike">
                          <a:solidFill>
                            <a:srgbClr val="000000"/>
                          </a:solidFill>
                          <a:effectLst/>
                          <a:latin typeface="Calibri" panose="020F0502020204030204" pitchFamily="34" charset="0"/>
                        </a:rPr>
                        <a:t>Physiotherapy</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37</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3857853109"/>
                  </a:ext>
                </a:extLst>
              </a:tr>
              <a:tr h="370840">
                <a:tc>
                  <a:txBody>
                    <a:bodyPr/>
                    <a:lstStyle/>
                    <a:p>
                      <a:pPr algn="ctr" fontAlgn="b"/>
                      <a:r>
                        <a:rPr lang="en-IN" sz="1100" b="0" i="0" u="none" strike="noStrike">
                          <a:solidFill>
                            <a:srgbClr val="000000"/>
                          </a:solidFill>
                          <a:effectLst/>
                          <a:latin typeface="Calibri" panose="020F0502020204030204" pitchFamily="34" charset="0"/>
                        </a:rPr>
                        <a:t>Gastroenterology</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36</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1774690814"/>
                  </a:ext>
                </a:extLst>
              </a:tr>
              <a:tr h="370840">
                <a:tc>
                  <a:txBody>
                    <a:bodyPr/>
                    <a:lstStyle/>
                    <a:p>
                      <a:pPr algn="ctr" fontAlgn="b"/>
                      <a:r>
                        <a:rPr lang="en-IN" sz="1100" b="0" i="0" u="none" strike="noStrike">
                          <a:solidFill>
                            <a:srgbClr val="000000"/>
                          </a:solidFill>
                          <a:effectLst/>
                          <a:latin typeface="Calibri" panose="020F0502020204030204" pitchFamily="34" charset="0"/>
                        </a:rPr>
                        <a:t>Cardiology</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1267137923"/>
                  </a:ext>
                </a:extLst>
              </a:tr>
              <a:tr h="370840">
                <a:tc>
                  <a:txBody>
                    <a:bodyPr/>
                    <a:lstStyle/>
                    <a:p>
                      <a:pPr algn="ctr" fontAlgn="b"/>
                      <a:r>
                        <a:rPr lang="en-IN" sz="1100" b="0" i="0" u="none" strike="noStrike">
                          <a:solidFill>
                            <a:srgbClr val="000000"/>
                          </a:solidFill>
                          <a:effectLst/>
                          <a:latin typeface="Calibri" panose="020F0502020204030204" pitchFamily="34" charset="0"/>
                        </a:rPr>
                        <a:t>General Practice</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1295006767"/>
                  </a:ext>
                </a:extLst>
              </a:tr>
              <a:tr h="370840">
                <a:tc>
                  <a:txBody>
                    <a:bodyPr/>
                    <a:lstStyle/>
                    <a:p>
                      <a:pPr algn="ctr" fontAlgn="b"/>
                      <a:r>
                        <a:rPr lang="en-IN" sz="1100" b="0" i="0" u="none" strike="noStrike">
                          <a:solidFill>
                            <a:srgbClr val="000000"/>
                          </a:solidFill>
                          <a:effectLst/>
                          <a:latin typeface="Calibri" panose="020F0502020204030204" pitchFamily="34" charset="0"/>
                        </a:rPr>
                        <a:t>Orthopedics</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3017978550"/>
                  </a:ext>
                </a:extLst>
              </a:tr>
              <a:tr h="370840">
                <a:tc>
                  <a:txBody>
                    <a:bodyPr/>
                    <a:lstStyle/>
                    <a:p>
                      <a:pPr algn="ctr" fontAlgn="b"/>
                      <a:r>
                        <a:rPr lang="en-IN" sz="1100" b="0" i="0" u="none" strike="noStrike">
                          <a:solidFill>
                            <a:srgbClr val="000000"/>
                          </a:solidFill>
                          <a:effectLst/>
                          <a:latin typeface="Calibri" panose="020F0502020204030204" pitchFamily="34" charset="0"/>
                        </a:rPr>
                        <a:t>Renal</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35</a:t>
                      </a:r>
                    </a:p>
                  </a:txBody>
                  <a:tcPr marL="9525" marR="9525" marT="9525" marB="0" anchor="ctr"/>
                </a:tc>
                <a:tc>
                  <a:txBody>
                    <a:bodyPr/>
                    <a:lstStyle/>
                    <a:p>
                      <a:pPr algn="ctr" fontAlgn="b"/>
                      <a:r>
                        <a:rPr lang="en-IN" sz="1100" b="0" i="0" u="none" strike="noStrike">
                          <a:solidFill>
                            <a:srgbClr val="000000"/>
                          </a:solidFill>
                          <a:effectLst/>
                          <a:latin typeface="Calibri" panose="020F0502020204030204" pitchFamily="34" charset="0"/>
                        </a:rPr>
                        <a:t>10</a:t>
                      </a:r>
                    </a:p>
                  </a:txBody>
                  <a:tcPr marL="9525" marR="9525" marT="9525" marB="0" anchor="ctr"/>
                </a:tc>
                <a:tc>
                  <a:txBody>
                    <a:bodyPr/>
                    <a:lstStyle/>
                    <a:p>
                      <a:pPr algn="ctr" fontAlgn="b"/>
                      <a:r>
                        <a:rPr lang="en-IN" sz="1100" b="0" i="0" u="none" strike="noStrike" dirty="0">
                          <a:solidFill>
                            <a:srgbClr val="000000"/>
                          </a:solidFill>
                          <a:effectLst/>
                          <a:latin typeface="Calibri" panose="020F0502020204030204" pitchFamily="34" charset="0"/>
                        </a:rPr>
                        <a:t>60</a:t>
                      </a:r>
                    </a:p>
                  </a:txBody>
                  <a:tcPr marL="9525" marR="9525" marT="9525" marB="0" anchor="ctr"/>
                </a:tc>
                <a:extLst>
                  <a:ext uri="{0D108BD9-81ED-4DB2-BD59-A6C34878D82A}">
                    <a16:rowId xmlns:a16="http://schemas.microsoft.com/office/drawing/2014/main" val="659649427"/>
                  </a:ext>
                </a:extLst>
              </a:tr>
            </a:tbl>
          </a:graphicData>
        </a:graphic>
      </p:graphicFrame>
    </p:spTree>
    <p:extLst>
      <p:ext uri="{BB962C8B-B14F-4D97-AF65-F5344CB8AC3E}">
        <p14:creationId xmlns:p14="http://schemas.microsoft.com/office/powerpoint/2010/main" val="1476931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C6A6-3724-C2B9-D18D-DDDAC70EFC1F}"/>
              </a:ext>
            </a:extLst>
          </p:cNvPr>
          <p:cNvSpPr>
            <a:spLocks noGrp="1"/>
          </p:cNvSpPr>
          <p:nvPr>
            <p:ph type="title"/>
          </p:nvPr>
        </p:nvSpPr>
        <p:spPr/>
        <p:txBody>
          <a:bodyPr/>
          <a:lstStyle/>
          <a:p>
            <a:r>
              <a:rPr lang="en-IN" dirty="0"/>
              <a:t>Insights about Departments</a:t>
            </a:r>
          </a:p>
        </p:txBody>
      </p:sp>
      <p:graphicFrame>
        <p:nvGraphicFramePr>
          <p:cNvPr id="12" name="Content Placeholder 11">
            <a:extLst>
              <a:ext uri="{FF2B5EF4-FFF2-40B4-BE49-F238E27FC236}">
                <a16:creationId xmlns:a16="http://schemas.microsoft.com/office/drawing/2014/main" id="{1875A11A-FE1C-ED2F-A169-9B246C5D8678}"/>
              </a:ext>
            </a:extLst>
          </p:cNvPr>
          <p:cNvGraphicFramePr>
            <a:graphicFrameLocks noGrp="1"/>
          </p:cNvGraphicFramePr>
          <p:nvPr>
            <p:ph idx="1"/>
            <p:extLst>
              <p:ext uri="{D42A27DB-BD31-4B8C-83A1-F6EECF244321}">
                <p14:modId xmlns:p14="http://schemas.microsoft.com/office/powerpoint/2010/main" val="2999102671"/>
              </p:ext>
            </p:extLst>
          </p:nvPr>
        </p:nvGraphicFramePr>
        <p:xfrm>
          <a:off x="6323012" y="446088"/>
          <a:ext cx="5259387" cy="5414962"/>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5">
            <a:extLst>
              <a:ext uri="{FF2B5EF4-FFF2-40B4-BE49-F238E27FC236}">
                <a16:creationId xmlns:a16="http://schemas.microsoft.com/office/drawing/2014/main" id="{BA40F730-D776-8D89-E326-8E33205C80BD}"/>
              </a:ext>
            </a:extLst>
          </p:cNvPr>
          <p:cNvSpPr>
            <a:spLocks noGrp="1"/>
          </p:cNvSpPr>
          <p:nvPr>
            <p:ph type="body" sz="half" idx="2"/>
          </p:nvPr>
        </p:nvSpPr>
        <p:spPr/>
        <p:txBody>
          <a:bodyPr/>
          <a:lstStyle/>
          <a:p>
            <a:pPr marL="285750" indent="-285750">
              <a:buFont typeface="Wingdings" panose="05000000000000000000" pitchFamily="2" charset="2"/>
              <a:buChar char="v"/>
            </a:pPr>
            <a:r>
              <a:rPr lang="en-US" dirty="0">
                <a:solidFill>
                  <a:srgbClr val="252423"/>
                </a:solidFill>
              </a:rPr>
              <a:t>Top Revenue-Generating Departments :</a:t>
            </a:r>
          </a:p>
          <a:p>
            <a:pPr marL="742950" lvl="1" indent="-285750">
              <a:buFont typeface="Wingdings" panose="05000000000000000000" pitchFamily="2" charset="2"/>
              <a:buChar char="v"/>
            </a:pPr>
            <a:r>
              <a:rPr lang="en-US" dirty="0">
                <a:solidFill>
                  <a:srgbClr val="252423"/>
                </a:solidFill>
              </a:rPr>
              <a:t>Orthopedics ₹172.94M (33.96%)</a:t>
            </a:r>
          </a:p>
          <a:p>
            <a:pPr marL="742950" lvl="1" indent="-285750">
              <a:buFont typeface="Wingdings" panose="05000000000000000000" pitchFamily="2" charset="2"/>
              <a:buChar char="v"/>
            </a:pPr>
            <a:r>
              <a:rPr lang="en-US" dirty="0">
                <a:solidFill>
                  <a:srgbClr val="252423"/>
                </a:solidFill>
              </a:rPr>
              <a:t>General Practice: ₹164.07M (32.21%)</a:t>
            </a:r>
          </a:p>
          <a:p>
            <a:pPr marL="285750" indent="-285750">
              <a:buFont typeface="Wingdings" panose="05000000000000000000" pitchFamily="2" charset="2"/>
              <a:buChar char="v"/>
            </a:pPr>
            <a:r>
              <a:rPr lang="en-US" dirty="0">
                <a:solidFill>
                  <a:srgbClr val="252423"/>
                </a:solidFill>
              </a:rPr>
              <a:t>Other departments include Neurology, Cardiology, Physiotherapy, Gastroenterology, and Renal.</a:t>
            </a:r>
          </a:p>
          <a:p>
            <a:pPr marL="285750" indent="-285750">
              <a:buFont typeface="Wingdings" panose="05000000000000000000" pitchFamily="2" charset="2"/>
              <a:buChar char="v"/>
            </a:pPr>
            <a:r>
              <a:rPr lang="en-US" dirty="0">
                <a:solidFill>
                  <a:srgbClr val="252423"/>
                </a:solidFill>
              </a:rPr>
              <a:t>Orthopedics and General Practice are the highest earners, followed by Neurology and Cardiology.</a:t>
            </a:r>
          </a:p>
          <a:p>
            <a:endParaRPr lang="en-IN" dirty="0"/>
          </a:p>
        </p:txBody>
      </p:sp>
    </p:spTree>
    <p:extLst>
      <p:ext uri="{BB962C8B-B14F-4D97-AF65-F5344CB8AC3E}">
        <p14:creationId xmlns:p14="http://schemas.microsoft.com/office/powerpoint/2010/main" val="124007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3D72D3-C930-F999-716C-2A5ED0F7DD49}"/>
              </a:ext>
            </a:extLst>
          </p:cNvPr>
          <p:cNvSpPr>
            <a:spLocks noGrp="1"/>
          </p:cNvSpPr>
          <p:nvPr>
            <p:ph type="title"/>
          </p:nvPr>
        </p:nvSpPr>
        <p:spPr/>
        <p:txBody>
          <a:bodyPr/>
          <a:lstStyle/>
          <a:p>
            <a:r>
              <a:rPr lang="en-IN" dirty="0"/>
              <a:t>Department for New Hires</a:t>
            </a:r>
          </a:p>
        </p:txBody>
      </p:sp>
      <p:graphicFrame>
        <p:nvGraphicFramePr>
          <p:cNvPr id="7" name="Content Placeholder 6">
            <a:extLst>
              <a:ext uri="{FF2B5EF4-FFF2-40B4-BE49-F238E27FC236}">
                <a16:creationId xmlns:a16="http://schemas.microsoft.com/office/drawing/2014/main" id="{116BBFBF-354E-4EC9-1D63-7232519CC36A}"/>
              </a:ext>
            </a:extLst>
          </p:cNvPr>
          <p:cNvGraphicFramePr>
            <a:graphicFrameLocks noGrp="1"/>
          </p:cNvGraphicFramePr>
          <p:nvPr>
            <p:ph idx="1"/>
            <p:extLst>
              <p:ext uri="{D42A27DB-BD31-4B8C-83A1-F6EECF244321}">
                <p14:modId xmlns:p14="http://schemas.microsoft.com/office/powerpoint/2010/main" val="523299976"/>
              </p:ext>
            </p:extLst>
          </p:nvPr>
        </p:nvGraphicFramePr>
        <p:xfrm>
          <a:off x="2589213" y="2133600"/>
          <a:ext cx="8915400" cy="2966720"/>
        </p:xfrm>
        <a:graphic>
          <a:graphicData uri="http://schemas.openxmlformats.org/drawingml/2006/table">
            <a:tbl>
              <a:tblPr firstRow="1" lastCol="1" bandRow="1">
                <a:tableStyleId>{5C22544A-7EE6-4342-B048-85BDC9FD1C3A}</a:tableStyleId>
              </a:tblPr>
              <a:tblGrid>
                <a:gridCol w="2228850">
                  <a:extLst>
                    <a:ext uri="{9D8B030D-6E8A-4147-A177-3AD203B41FA5}">
                      <a16:colId xmlns:a16="http://schemas.microsoft.com/office/drawing/2014/main" val="3713590695"/>
                    </a:ext>
                  </a:extLst>
                </a:gridCol>
                <a:gridCol w="2228850">
                  <a:extLst>
                    <a:ext uri="{9D8B030D-6E8A-4147-A177-3AD203B41FA5}">
                      <a16:colId xmlns:a16="http://schemas.microsoft.com/office/drawing/2014/main" val="807047649"/>
                    </a:ext>
                  </a:extLst>
                </a:gridCol>
                <a:gridCol w="2228850">
                  <a:extLst>
                    <a:ext uri="{9D8B030D-6E8A-4147-A177-3AD203B41FA5}">
                      <a16:colId xmlns:a16="http://schemas.microsoft.com/office/drawing/2014/main" val="2824001816"/>
                    </a:ext>
                  </a:extLst>
                </a:gridCol>
                <a:gridCol w="2228850">
                  <a:extLst>
                    <a:ext uri="{9D8B030D-6E8A-4147-A177-3AD203B41FA5}">
                      <a16:colId xmlns:a16="http://schemas.microsoft.com/office/drawing/2014/main" val="803990970"/>
                    </a:ext>
                  </a:extLst>
                </a:gridCol>
              </a:tblGrid>
              <a:tr h="370840">
                <a:tc>
                  <a:txBody>
                    <a:bodyPr/>
                    <a:lstStyle/>
                    <a:p>
                      <a:pPr algn="ctr" fontAlgn="b"/>
                      <a:r>
                        <a:rPr lang="en-IN" sz="1100" b="1" i="0" u="none" strike="noStrike" dirty="0">
                          <a:solidFill>
                            <a:schemeClr val="bg1"/>
                          </a:solidFill>
                          <a:effectLst/>
                          <a:latin typeface="+mn-lt"/>
                        </a:rPr>
                        <a:t>Department Name</a:t>
                      </a:r>
                    </a:p>
                  </a:txBody>
                  <a:tcPr marL="9525" marR="9525" marT="9525" marB="0" anchor="ctr"/>
                </a:tc>
                <a:tc>
                  <a:txBody>
                    <a:bodyPr/>
                    <a:lstStyle/>
                    <a:p>
                      <a:pPr algn="ctr" fontAlgn="b"/>
                      <a:r>
                        <a:rPr lang="en-IN" sz="1100" b="1" i="0" u="none" strike="noStrike" dirty="0">
                          <a:solidFill>
                            <a:schemeClr val="bg1"/>
                          </a:solidFill>
                          <a:effectLst/>
                          <a:latin typeface="+mn-lt"/>
                        </a:rPr>
                        <a:t>No Of Doctors</a:t>
                      </a:r>
                    </a:p>
                  </a:txBody>
                  <a:tcPr marL="9525" marR="9525" marT="9525" marB="0" anchor="ctr"/>
                </a:tc>
                <a:tc>
                  <a:txBody>
                    <a:bodyPr/>
                    <a:lstStyle/>
                    <a:p>
                      <a:pPr algn="ctr" fontAlgn="b"/>
                      <a:r>
                        <a:rPr lang="en-IN" sz="1100" b="1" i="0" u="none" strike="noStrike" dirty="0">
                          <a:solidFill>
                            <a:schemeClr val="bg1"/>
                          </a:solidFill>
                          <a:effectLst/>
                          <a:latin typeface="+mn-lt"/>
                        </a:rPr>
                        <a:t>No of Patients</a:t>
                      </a:r>
                    </a:p>
                  </a:txBody>
                  <a:tcPr marL="9525" marR="9525" marT="9525" marB="0" anchor="ctr"/>
                </a:tc>
                <a:tc>
                  <a:txBody>
                    <a:bodyPr/>
                    <a:lstStyle/>
                    <a:p>
                      <a:pPr algn="ctr" fontAlgn="b"/>
                      <a:r>
                        <a:rPr lang="en-IN" sz="1100" b="1" i="0" u="none" strike="noStrike" dirty="0">
                          <a:solidFill>
                            <a:schemeClr val="bg1"/>
                          </a:solidFill>
                          <a:effectLst/>
                          <a:latin typeface="+mn-lt"/>
                        </a:rPr>
                        <a:t>Total Revenue</a:t>
                      </a:r>
                    </a:p>
                  </a:txBody>
                  <a:tcPr marL="9525" marR="9525" marT="9525" marB="0" anchor="ctr"/>
                </a:tc>
                <a:extLst>
                  <a:ext uri="{0D108BD9-81ED-4DB2-BD59-A6C34878D82A}">
                    <a16:rowId xmlns:a16="http://schemas.microsoft.com/office/drawing/2014/main" val="1326441299"/>
                  </a:ext>
                </a:extLst>
              </a:tr>
              <a:tr h="370840">
                <a:tc>
                  <a:txBody>
                    <a:bodyPr/>
                    <a:lstStyle/>
                    <a:p>
                      <a:pPr algn="ctr" fontAlgn="b"/>
                      <a:r>
                        <a:rPr lang="en-IN" sz="1100" b="0" i="0" u="none" strike="noStrike" dirty="0">
                          <a:solidFill>
                            <a:srgbClr val="000000"/>
                          </a:solidFill>
                          <a:effectLst/>
                          <a:latin typeface="+mn-lt"/>
                        </a:rPr>
                        <a:t>General Practice</a:t>
                      </a:r>
                    </a:p>
                  </a:txBody>
                  <a:tcPr marL="9525" marR="9525" marT="9525" marB="0" anchor="ctr"/>
                </a:tc>
                <a:tc>
                  <a:txBody>
                    <a:bodyPr/>
                    <a:lstStyle/>
                    <a:p>
                      <a:pPr algn="ctr" fontAlgn="b"/>
                      <a:r>
                        <a:rPr lang="en-IN" sz="1100" b="0" i="0" u="none" strike="noStrike" dirty="0">
                          <a:solidFill>
                            <a:srgbClr val="000000"/>
                          </a:solidFill>
                          <a:effectLst/>
                          <a:latin typeface="+mn-lt"/>
                        </a:rPr>
                        <a:t>3</a:t>
                      </a:r>
                    </a:p>
                  </a:txBody>
                  <a:tcPr marL="9525" marR="9525" marT="9525" marB="0" anchor="ctr"/>
                </a:tc>
                <a:tc>
                  <a:txBody>
                    <a:bodyPr/>
                    <a:lstStyle/>
                    <a:p>
                      <a:pPr algn="ctr" fontAlgn="b"/>
                      <a:r>
                        <a:rPr lang="en-IN" sz="1100" b="0" i="0" u="none" strike="noStrike" dirty="0">
                          <a:solidFill>
                            <a:srgbClr val="000000"/>
                          </a:solidFill>
                          <a:effectLst/>
                          <a:latin typeface="+mn-lt"/>
                        </a:rPr>
                        <a:t>7240</a:t>
                      </a:r>
                    </a:p>
                  </a:txBody>
                  <a:tcPr marL="9525" marR="9525" marT="9525" marB="0" anchor="ctr"/>
                </a:tc>
                <a:tc>
                  <a:txBody>
                    <a:bodyPr/>
                    <a:lstStyle/>
                    <a:p>
                      <a:pPr algn="ctr" fontAlgn="b"/>
                      <a:r>
                        <a:rPr lang="en-IN" sz="1100" b="0" i="0" u="none" strike="noStrike">
                          <a:solidFill>
                            <a:srgbClr val="000000"/>
                          </a:solidFill>
                          <a:effectLst/>
                          <a:latin typeface="+mn-lt"/>
                        </a:rPr>
                        <a:t>₹ 16,40,70,816.00</a:t>
                      </a:r>
                    </a:p>
                  </a:txBody>
                  <a:tcPr marL="9525" marR="9525" marT="9525" marB="0" anchor="ctr"/>
                </a:tc>
                <a:extLst>
                  <a:ext uri="{0D108BD9-81ED-4DB2-BD59-A6C34878D82A}">
                    <a16:rowId xmlns:a16="http://schemas.microsoft.com/office/drawing/2014/main" val="722170148"/>
                  </a:ext>
                </a:extLst>
              </a:tr>
              <a:tr h="370840">
                <a:tc>
                  <a:txBody>
                    <a:bodyPr/>
                    <a:lstStyle/>
                    <a:p>
                      <a:pPr algn="ctr" fontAlgn="b"/>
                      <a:r>
                        <a:rPr lang="en-IN" sz="1100" b="0" i="0" u="none" strike="noStrike" dirty="0">
                          <a:solidFill>
                            <a:srgbClr val="000000"/>
                          </a:solidFill>
                          <a:effectLst/>
                          <a:latin typeface="+mn-lt"/>
                        </a:rPr>
                        <a:t>Orthopaedics</a:t>
                      </a:r>
                    </a:p>
                  </a:txBody>
                  <a:tcPr marL="9525" marR="9525" marT="9525" marB="0" anchor="ctr"/>
                </a:tc>
                <a:tc>
                  <a:txBody>
                    <a:bodyPr/>
                    <a:lstStyle/>
                    <a:p>
                      <a:pPr algn="ctr" fontAlgn="b"/>
                      <a:r>
                        <a:rPr lang="en-IN" sz="1100" b="0" i="0" u="none" strike="noStrike" dirty="0">
                          <a:solidFill>
                            <a:srgbClr val="000000"/>
                          </a:solidFill>
                          <a:effectLst/>
                          <a:latin typeface="+mn-lt"/>
                        </a:rPr>
                        <a:t>4</a:t>
                      </a:r>
                    </a:p>
                  </a:txBody>
                  <a:tcPr marL="9525" marR="9525" marT="9525" marB="0" anchor="ctr"/>
                </a:tc>
                <a:tc>
                  <a:txBody>
                    <a:bodyPr/>
                    <a:lstStyle/>
                    <a:p>
                      <a:pPr algn="ctr" fontAlgn="b"/>
                      <a:r>
                        <a:rPr lang="en-IN" sz="1100" b="0" i="0" u="none" strike="noStrike">
                          <a:solidFill>
                            <a:srgbClr val="000000"/>
                          </a:solidFill>
                          <a:effectLst/>
                          <a:latin typeface="+mn-lt"/>
                        </a:rPr>
                        <a:t>995</a:t>
                      </a:r>
                    </a:p>
                  </a:txBody>
                  <a:tcPr marL="9525" marR="9525" marT="9525" marB="0" anchor="ctr"/>
                </a:tc>
                <a:tc>
                  <a:txBody>
                    <a:bodyPr/>
                    <a:lstStyle/>
                    <a:p>
                      <a:pPr algn="ctr" fontAlgn="b"/>
                      <a:r>
                        <a:rPr lang="en-IN" sz="1100" b="0" i="0" u="none" strike="noStrike">
                          <a:solidFill>
                            <a:srgbClr val="000000"/>
                          </a:solidFill>
                          <a:effectLst/>
                          <a:latin typeface="+mn-lt"/>
                        </a:rPr>
                        <a:t>₹ 17,29,39,773.00</a:t>
                      </a:r>
                    </a:p>
                  </a:txBody>
                  <a:tcPr marL="9525" marR="9525" marT="9525" marB="0" anchor="ctr"/>
                </a:tc>
                <a:extLst>
                  <a:ext uri="{0D108BD9-81ED-4DB2-BD59-A6C34878D82A}">
                    <a16:rowId xmlns:a16="http://schemas.microsoft.com/office/drawing/2014/main" val="686874867"/>
                  </a:ext>
                </a:extLst>
              </a:tr>
              <a:tr h="370840">
                <a:tc>
                  <a:txBody>
                    <a:bodyPr/>
                    <a:lstStyle/>
                    <a:p>
                      <a:pPr algn="ctr" fontAlgn="b"/>
                      <a:r>
                        <a:rPr lang="en-IN" sz="1100" b="0" i="0" u="none" strike="noStrike" dirty="0">
                          <a:solidFill>
                            <a:srgbClr val="000000"/>
                          </a:solidFill>
                          <a:effectLst/>
                          <a:latin typeface="+mn-lt"/>
                        </a:rPr>
                        <a:t>Physiotherapy</a:t>
                      </a:r>
                    </a:p>
                  </a:txBody>
                  <a:tcPr marL="9525" marR="9525" marT="9525" marB="0" anchor="ctr"/>
                </a:tc>
                <a:tc>
                  <a:txBody>
                    <a:bodyPr/>
                    <a:lstStyle/>
                    <a:p>
                      <a:pPr algn="ctr" fontAlgn="b"/>
                      <a:r>
                        <a:rPr lang="en-IN" sz="1100" b="0" i="0" u="none" strike="noStrike">
                          <a:solidFill>
                            <a:srgbClr val="000000"/>
                          </a:solidFill>
                          <a:effectLst/>
                          <a:latin typeface="+mn-lt"/>
                        </a:rPr>
                        <a:t>4</a:t>
                      </a:r>
                    </a:p>
                  </a:txBody>
                  <a:tcPr marL="9525" marR="9525" marT="9525" marB="0" anchor="ctr"/>
                </a:tc>
                <a:tc>
                  <a:txBody>
                    <a:bodyPr/>
                    <a:lstStyle/>
                    <a:p>
                      <a:pPr algn="ctr" fontAlgn="b"/>
                      <a:r>
                        <a:rPr lang="en-IN" sz="1100" b="0" i="0" u="none" strike="noStrike" dirty="0">
                          <a:solidFill>
                            <a:srgbClr val="000000"/>
                          </a:solidFill>
                          <a:effectLst/>
                          <a:latin typeface="+mn-lt"/>
                        </a:rPr>
                        <a:t>276</a:t>
                      </a:r>
                    </a:p>
                  </a:txBody>
                  <a:tcPr marL="9525" marR="9525" marT="9525" marB="0" anchor="ctr"/>
                </a:tc>
                <a:tc>
                  <a:txBody>
                    <a:bodyPr/>
                    <a:lstStyle/>
                    <a:p>
                      <a:pPr algn="ctr" fontAlgn="b"/>
                      <a:r>
                        <a:rPr lang="en-IN" sz="1100" b="0" i="0" u="none" strike="noStrike">
                          <a:solidFill>
                            <a:srgbClr val="000000"/>
                          </a:solidFill>
                          <a:effectLst/>
                          <a:latin typeface="+mn-lt"/>
                        </a:rPr>
                        <a:t>₹ 1,65,92,824.00</a:t>
                      </a:r>
                    </a:p>
                  </a:txBody>
                  <a:tcPr marL="9525" marR="9525" marT="9525" marB="0" anchor="ctr"/>
                </a:tc>
                <a:extLst>
                  <a:ext uri="{0D108BD9-81ED-4DB2-BD59-A6C34878D82A}">
                    <a16:rowId xmlns:a16="http://schemas.microsoft.com/office/drawing/2014/main" val="288354510"/>
                  </a:ext>
                </a:extLst>
              </a:tr>
              <a:tr h="370840">
                <a:tc>
                  <a:txBody>
                    <a:bodyPr/>
                    <a:lstStyle/>
                    <a:p>
                      <a:pPr algn="ctr" fontAlgn="b"/>
                      <a:r>
                        <a:rPr lang="en-IN" sz="1100" b="0" i="0" u="none" strike="noStrike" dirty="0">
                          <a:solidFill>
                            <a:srgbClr val="000000"/>
                          </a:solidFill>
                          <a:effectLst/>
                          <a:latin typeface="+mn-lt"/>
                        </a:rPr>
                        <a:t>Cardiology</a:t>
                      </a:r>
                    </a:p>
                  </a:txBody>
                  <a:tcPr marL="9525" marR="9525" marT="9525" marB="0" anchor="ctr"/>
                </a:tc>
                <a:tc>
                  <a:txBody>
                    <a:bodyPr/>
                    <a:lstStyle/>
                    <a:p>
                      <a:pPr algn="ctr" fontAlgn="b"/>
                      <a:r>
                        <a:rPr lang="en-IN" sz="1100" b="0" i="0" u="none" strike="noStrike" dirty="0">
                          <a:solidFill>
                            <a:srgbClr val="000000"/>
                          </a:solidFill>
                          <a:effectLst/>
                          <a:latin typeface="+mn-lt"/>
                        </a:rPr>
                        <a:t>3</a:t>
                      </a:r>
                    </a:p>
                  </a:txBody>
                  <a:tcPr marL="9525" marR="9525" marT="9525" marB="0" anchor="ctr"/>
                </a:tc>
                <a:tc>
                  <a:txBody>
                    <a:bodyPr/>
                    <a:lstStyle/>
                    <a:p>
                      <a:pPr algn="ctr" fontAlgn="b"/>
                      <a:r>
                        <a:rPr lang="en-IN" sz="1100" b="0" i="0" u="none" strike="noStrike" dirty="0">
                          <a:solidFill>
                            <a:srgbClr val="000000"/>
                          </a:solidFill>
                          <a:effectLst/>
                          <a:latin typeface="+mn-lt"/>
                        </a:rPr>
                        <a:t>248</a:t>
                      </a:r>
                    </a:p>
                  </a:txBody>
                  <a:tcPr marL="9525" marR="9525" marT="9525" marB="0" anchor="ctr"/>
                </a:tc>
                <a:tc>
                  <a:txBody>
                    <a:bodyPr/>
                    <a:lstStyle/>
                    <a:p>
                      <a:pPr algn="ctr" fontAlgn="b"/>
                      <a:r>
                        <a:rPr lang="en-IN" sz="1100" b="0" i="0" u="none" strike="noStrike">
                          <a:solidFill>
                            <a:srgbClr val="000000"/>
                          </a:solidFill>
                          <a:effectLst/>
                          <a:latin typeface="+mn-lt"/>
                        </a:rPr>
                        <a:t>₹ 6,83,70,250.00</a:t>
                      </a:r>
                    </a:p>
                  </a:txBody>
                  <a:tcPr marL="9525" marR="9525" marT="9525" marB="0" anchor="ctr"/>
                </a:tc>
                <a:extLst>
                  <a:ext uri="{0D108BD9-81ED-4DB2-BD59-A6C34878D82A}">
                    <a16:rowId xmlns:a16="http://schemas.microsoft.com/office/drawing/2014/main" val="1982625735"/>
                  </a:ext>
                </a:extLst>
              </a:tr>
              <a:tr h="370840">
                <a:tc>
                  <a:txBody>
                    <a:bodyPr/>
                    <a:lstStyle/>
                    <a:p>
                      <a:pPr algn="ctr" fontAlgn="b"/>
                      <a:r>
                        <a:rPr lang="en-IN" sz="1100" b="0" i="0" u="none" strike="noStrike" dirty="0">
                          <a:solidFill>
                            <a:srgbClr val="000000"/>
                          </a:solidFill>
                          <a:effectLst/>
                          <a:latin typeface="+mn-lt"/>
                        </a:rPr>
                        <a:t>Neurology</a:t>
                      </a:r>
                    </a:p>
                  </a:txBody>
                  <a:tcPr marL="9525" marR="9525" marT="9525" marB="0" anchor="ctr"/>
                </a:tc>
                <a:tc>
                  <a:txBody>
                    <a:bodyPr/>
                    <a:lstStyle/>
                    <a:p>
                      <a:pPr algn="ctr" fontAlgn="b"/>
                      <a:r>
                        <a:rPr lang="en-IN" sz="1100" b="0" i="0" u="none" strike="noStrike">
                          <a:solidFill>
                            <a:srgbClr val="000000"/>
                          </a:solidFill>
                          <a:effectLst/>
                          <a:latin typeface="+mn-lt"/>
                        </a:rPr>
                        <a:t>3</a:t>
                      </a:r>
                    </a:p>
                  </a:txBody>
                  <a:tcPr marL="9525" marR="9525" marT="9525" marB="0" anchor="ctr"/>
                </a:tc>
                <a:tc>
                  <a:txBody>
                    <a:bodyPr/>
                    <a:lstStyle/>
                    <a:p>
                      <a:pPr algn="ctr" fontAlgn="b"/>
                      <a:r>
                        <a:rPr lang="en-IN" sz="1100" b="0" i="0" u="none" strike="noStrike" dirty="0">
                          <a:solidFill>
                            <a:srgbClr val="000000"/>
                          </a:solidFill>
                          <a:effectLst/>
                          <a:latin typeface="+mn-lt"/>
                        </a:rPr>
                        <a:t>193</a:t>
                      </a:r>
                    </a:p>
                  </a:txBody>
                  <a:tcPr marL="9525" marR="9525" marT="9525" marB="0" anchor="ctr"/>
                </a:tc>
                <a:tc>
                  <a:txBody>
                    <a:bodyPr/>
                    <a:lstStyle/>
                    <a:p>
                      <a:pPr algn="ctr" fontAlgn="b"/>
                      <a:r>
                        <a:rPr lang="en-IN" sz="1100" b="0" i="0" u="none" strike="noStrike">
                          <a:solidFill>
                            <a:srgbClr val="000000"/>
                          </a:solidFill>
                          <a:effectLst/>
                          <a:latin typeface="+mn-lt"/>
                        </a:rPr>
                        <a:t>₹ 7,27,95,752.00</a:t>
                      </a:r>
                    </a:p>
                  </a:txBody>
                  <a:tcPr marL="9525" marR="9525" marT="9525" marB="0" anchor="ctr"/>
                </a:tc>
                <a:extLst>
                  <a:ext uri="{0D108BD9-81ED-4DB2-BD59-A6C34878D82A}">
                    <a16:rowId xmlns:a16="http://schemas.microsoft.com/office/drawing/2014/main" val="3717776400"/>
                  </a:ext>
                </a:extLst>
              </a:tr>
              <a:tr h="370840">
                <a:tc>
                  <a:txBody>
                    <a:bodyPr/>
                    <a:lstStyle/>
                    <a:p>
                      <a:pPr algn="ctr" fontAlgn="b"/>
                      <a:r>
                        <a:rPr lang="en-IN" sz="1100" b="0" i="0" u="none" strike="noStrike" dirty="0">
                          <a:solidFill>
                            <a:srgbClr val="000000"/>
                          </a:solidFill>
                          <a:effectLst/>
                          <a:latin typeface="+mn-lt"/>
                        </a:rPr>
                        <a:t>Gastroenterology</a:t>
                      </a:r>
                    </a:p>
                  </a:txBody>
                  <a:tcPr marL="9525" marR="9525" marT="9525" marB="0" anchor="ctr"/>
                </a:tc>
                <a:tc>
                  <a:txBody>
                    <a:bodyPr/>
                    <a:lstStyle/>
                    <a:p>
                      <a:pPr algn="ctr" fontAlgn="b"/>
                      <a:r>
                        <a:rPr lang="en-IN" sz="1100" b="0" i="0" u="none" strike="noStrike">
                          <a:solidFill>
                            <a:srgbClr val="000000"/>
                          </a:solidFill>
                          <a:effectLst/>
                          <a:latin typeface="+mn-lt"/>
                        </a:rPr>
                        <a:t>4</a:t>
                      </a:r>
                    </a:p>
                  </a:txBody>
                  <a:tcPr marL="9525" marR="9525" marT="9525" marB="0" anchor="ctr"/>
                </a:tc>
                <a:tc>
                  <a:txBody>
                    <a:bodyPr/>
                    <a:lstStyle/>
                    <a:p>
                      <a:pPr algn="ctr" fontAlgn="b"/>
                      <a:r>
                        <a:rPr lang="en-IN" sz="1100" b="0" i="0" u="none" strike="noStrike" dirty="0">
                          <a:solidFill>
                            <a:srgbClr val="000000"/>
                          </a:solidFill>
                          <a:effectLst/>
                          <a:latin typeface="+mn-lt"/>
                        </a:rPr>
                        <a:t>178</a:t>
                      </a:r>
                    </a:p>
                  </a:txBody>
                  <a:tcPr marL="9525" marR="9525" marT="9525" marB="0" anchor="ctr"/>
                </a:tc>
                <a:tc>
                  <a:txBody>
                    <a:bodyPr/>
                    <a:lstStyle/>
                    <a:p>
                      <a:pPr algn="ctr" fontAlgn="b"/>
                      <a:r>
                        <a:rPr lang="en-IN" sz="1100" b="0" i="0" u="none" strike="noStrike">
                          <a:solidFill>
                            <a:srgbClr val="000000"/>
                          </a:solidFill>
                          <a:effectLst/>
                          <a:latin typeface="+mn-lt"/>
                        </a:rPr>
                        <a:t>₹ 97,83,335.00</a:t>
                      </a:r>
                    </a:p>
                  </a:txBody>
                  <a:tcPr marL="9525" marR="9525" marT="9525" marB="0" anchor="ctr"/>
                </a:tc>
                <a:extLst>
                  <a:ext uri="{0D108BD9-81ED-4DB2-BD59-A6C34878D82A}">
                    <a16:rowId xmlns:a16="http://schemas.microsoft.com/office/drawing/2014/main" val="3208371127"/>
                  </a:ext>
                </a:extLst>
              </a:tr>
              <a:tr h="370840">
                <a:tc>
                  <a:txBody>
                    <a:bodyPr/>
                    <a:lstStyle/>
                    <a:p>
                      <a:pPr algn="ctr" fontAlgn="b"/>
                      <a:r>
                        <a:rPr lang="en-IN" sz="1100" b="0" i="0" u="none" strike="noStrike" dirty="0">
                          <a:solidFill>
                            <a:srgbClr val="000000"/>
                          </a:solidFill>
                          <a:effectLst/>
                          <a:latin typeface="+mn-lt"/>
                        </a:rPr>
                        <a:t>Renal</a:t>
                      </a:r>
                    </a:p>
                  </a:txBody>
                  <a:tcPr marL="9525" marR="9525" marT="9525" marB="0" anchor="ctr"/>
                </a:tc>
                <a:tc>
                  <a:txBody>
                    <a:bodyPr/>
                    <a:lstStyle/>
                    <a:p>
                      <a:pPr algn="ctr" fontAlgn="b"/>
                      <a:r>
                        <a:rPr lang="en-IN" sz="1100" b="0" i="0" u="none" strike="noStrike" dirty="0">
                          <a:solidFill>
                            <a:srgbClr val="000000"/>
                          </a:solidFill>
                          <a:effectLst/>
                          <a:latin typeface="+mn-lt"/>
                        </a:rPr>
                        <a:t>3</a:t>
                      </a:r>
                    </a:p>
                  </a:txBody>
                  <a:tcPr marL="9525" marR="9525" marT="9525" marB="0" anchor="ctr"/>
                </a:tc>
                <a:tc>
                  <a:txBody>
                    <a:bodyPr/>
                    <a:lstStyle/>
                    <a:p>
                      <a:pPr algn="ctr" fontAlgn="b"/>
                      <a:r>
                        <a:rPr lang="en-IN" sz="1100" b="0" i="0" u="none" strike="noStrike">
                          <a:solidFill>
                            <a:srgbClr val="000000"/>
                          </a:solidFill>
                          <a:effectLst/>
                          <a:latin typeface="+mn-lt"/>
                        </a:rPr>
                        <a:t>86</a:t>
                      </a:r>
                    </a:p>
                  </a:txBody>
                  <a:tcPr marL="9525" marR="9525" marT="9525" marB="0" anchor="ctr"/>
                </a:tc>
                <a:tc>
                  <a:txBody>
                    <a:bodyPr/>
                    <a:lstStyle/>
                    <a:p>
                      <a:pPr algn="ctr" fontAlgn="b"/>
                      <a:r>
                        <a:rPr lang="en-IN" sz="1100" b="0" i="0" u="none" strike="noStrike" dirty="0">
                          <a:solidFill>
                            <a:srgbClr val="000000"/>
                          </a:solidFill>
                          <a:effectLst/>
                          <a:latin typeface="+mn-lt"/>
                        </a:rPr>
                        <a:t>₹ 47,56,367.00</a:t>
                      </a:r>
                    </a:p>
                  </a:txBody>
                  <a:tcPr marL="9525" marR="9525" marT="9525" marB="0" anchor="ctr"/>
                </a:tc>
                <a:extLst>
                  <a:ext uri="{0D108BD9-81ED-4DB2-BD59-A6C34878D82A}">
                    <a16:rowId xmlns:a16="http://schemas.microsoft.com/office/drawing/2014/main" val="49082589"/>
                  </a:ext>
                </a:extLst>
              </a:tr>
            </a:tbl>
          </a:graphicData>
        </a:graphic>
      </p:graphicFrame>
    </p:spTree>
    <p:extLst>
      <p:ext uri="{BB962C8B-B14F-4D97-AF65-F5344CB8AC3E}">
        <p14:creationId xmlns:p14="http://schemas.microsoft.com/office/powerpoint/2010/main" val="292534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C475-F861-B085-6D7F-470501322746}"/>
              </a:ext>
            </a:extLst>
          </p:cNvPr>
          <p:cNvSpPr>
            <a:spLocks noGrp="1"/>
          </p:cNvSpPr>
          <p:nvPr>
            <p:ph type="title"/>
          </p:nvPr>
        </p:nvSpPr>
        <p:spPr/>
        <p:txBody>
          <a:bodyPr/>
          <a:lstStyle/>
          <a:p>
            <a:r>
              <a:rPr lang="en-IN" dirty="0"/>
              <a:t>Total Revenue by Age Group of Patients</a:t>
            </a:r>
          </a:p>
        </p:txBody>
      </p:sp>
      <p:sp>
        <p:nvSpPr>
          <p:cNvPr id="3" name="Content Placeholder 2">
            <a:extLst>
              <a:ext uri="{FF2B5EF4-FFF2-40B4-BE49-F238E27FC236}">
                <a16:creationId xmlns:a16="http://schemas.microsoft.com/office/drawing/2014/main" id="{C2C4BD52-EE14-A34D-AA9F-32DC2680E30F}"/>
              </a:ext>
            </a:extLst>
          </p:cNvPr>
          <p:cNvSpPr>
            <a:spLocks noGrp="1"/>
          </p:cNvSpPr>
          <p:nvPr>
            <p:ph idx="1"/>
          </p:nvPr>
        </p:nvSpPr>
        <p:spPr/>
        <p:txBody>
          <a:bodyPr/>
          <a:lstStyle/>
          <a:p>
            <a:r>
              <a:rPr lang="en-US" b="0" i="0" dirty="0">
                <a:solidFill>
                  <a:srgbClr val="252423"/>
                </a:solidFill>
                <a:effectLst/>
                <a:latin typeface="Segoe UI" panose="020B0502040204020203" pitchFamily="34" charset="0"/>
              </a:rPr>
              <a:t>﻿ ﻿﻿</a:t>
            </a:r>
            <a:r>
              <a:rPr lang="en-US" b="0" i="0" dirty="0">
                <a:solidFill>
                  <a:srgbClr val="252423"/>
                </a:solidFill>
                <a:effectLst/>
              </a:rPr>
              <a:t>Adult(20-64) had the highest Total Revenue at ₹ 29,09,74,321.00, followed by Senior(&gt;64), Child(0-12), and Teenager(13-19).﻿﻿ ﻿﻿ </a:t>
            </a:r>
          </a:p>
          <a:p>
            <a:r>
              <a:rPr lang="en-US" b="0" i="0" dirty="0">
                <a:solidFill>
                  <a:srgbClr val="252423"/>
                </a:solidFill>
                <a:effectLst/>
              </a:rPr>
              <a:t>﻿﻿Adult(20-64) accounted for 57.13% of Total Revenue.﻿﻿ ﻿﻿ ﻿﻿</a:t>
            </a:r>
          </a:p>
          <a:p>
            <a:r>
              <a:rPr lang="en-US" b="0" i="0" dirty="0">
                <a:solidFill>
                  <a:srgbClr val="252423"/>
                </a:solidFill>
                <a:effectLst/>
              </a:rPr>
              <a:t>Across all 4 Age Band, Total Revenue ranged from ₹ 4,98,63,457.00 to ₹ 29,09,74,321.00.﻿﻿ ﻿</a:t>
            </a:r>
            <a:endParaRPr lang="en-IN" dirty="0"/>
          </a:p>
        </p:txBody>
      </p:sp>
      <p:graphicFrame>
        <p:nvGraphicFramePr>
          <p:cNvPr id="9" name="Chart 8">
            <a:extLst>
              <a:ext uri="{FF2B5EF4-FFF2-40B4-BE49-F238E27FC236}">
                <a16:creationId xmlns:a16="http://schemas.microsoft.com/office/drawing/2014/main" id="{56369C30-5EF9-2DA3-682D-09A0B395190E}"/>
              </a:ext>
            </a:extLst>
          </p:cNvPr>
          <p:cNvGraphicFramePr/>
          <p:nvPr>
            <p:extLst>
              <p:ext uri="{D42A27DB-BD31-4B8C-83A1-F6EECF244321}">
                <p14:modId xmlns:p14="http://schemas.microsoft.com/office/powerpoint/2010/main" val="2050415000"/>
              </p:ext>
            </p:extLst>
          </p:nvPr>
        </p:nvGraphicFramePr>
        <p:xfrm>
          <a:off x="3115732" y="3963890"/>
          <a:ext cx="7679267" cy="21759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8369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0158B-1151-770B-F172-F7666E8A5F8B}"/>
              </a:ext>
            </a:extLst>
          </p:cNvPr>
          <p:cNvSpPr>
            <a:spLocks noGrp="1"/>
          </p:cNvSpPr>
          <p:nvPr>
            <p:ph type="title"/>
          </p:nvPr>
        </p:nvSpPr>
        <p:spPr/>
        <p:txBody>
          <a:bodyPr/>
          <a:lstStyle/>
          <a:p>
            <a:r>
              <a:rPr lang="en-IN" dirty="0"/>
              <a:t>Trend In Patients visits throughout Year</a:t>
            </a:r>
          </a:p>
        </p:txBody>
      </p:sp>
      <p:sp>
        <p:nvSpPr>
          <p:cNvPr id="3" name="Content Placeholder 2">
            <a:extLst>
              <a:ext uri="{FF2B5EF4-FFF2-40B4-BE49-F238E27FC236}">
                <a16:creationId xmlns:a16="http://schemas.microsoft.com/office/drawing/2014/main" id="{B23F4BC8-C49B-C2A7-2BA3-184C9665AC84}"/>
              </a:ext>
            </a:extLst>
          </p:cNvPr>
          <p:cNvSpPr>
            <a:spLocks noGrp="1"/>
          </p:cNvSpPr>
          <p:nvPr>
            <p:ph idx="1"/>
          </p:nvPr>
        </p:nvSpPr>
        <p:spPr/>
        <p:txBody>
          <a:bodyPr/>
          <a:lstStyle/>
          <a:p>
            <a:r>
              <a:rPr lang="en-US" b="0" i="0" dirty="0">
                <a:solidFill>
                  <a:srgbClr val="252423"/>
                </a:solidFill>
                <a:effectLst/>
                <a:latin typeface="+mj-lt"/>
              </a:rPr>
              <a:t>Total No of Patient trended down, resulting in a 4.68% decrease between January 2019 and December 2019.</a:t>
            </a:r>
          </a:p>
          <a:p>
            <a:endParaRPr lang="en-IN" dirty="0">
              <a:latin typeface="+mj-lt"/>
            </a:endParaRPr>
          </a:p>
        </p:txBody>
      </p:sp>
      <p:graphicFrame>
        <p:nvGraphicFramePr>
          <p:cNvPr id="7" name="Chart 6">
            <a:extLst>
              <a:ext uri="{FF2B5EF4-FFF2-40B4-BE49-F238E27FC236}">
                <a16:creationId xmlns:a16="http://schemas.microsoft.com/office/drawing/2014/main" id="{89C775FF-01ED-0A42-2C8A-7C2614FFC475}"/>
              </a:ext>
            </a:extLst>
          </p:cNvPr>
          <p:cNvGraphicFramePr/>
          <p:nvPr>
            <p:extLst>
              <p:ext uri="{D42A27DB-BD31-4B8C-83A1-F6EECF244321}">
                <p14:modId xmlns:p14="http://schemas.microsoft.com/office/powerpoint/2010/main" val="677225076"/>
              </p:ext>
            </p:extLst>
          </p:nvPr>
        </p:nvGraphicFramePr>
        <p:xfrm>
          <a:off x="3109912" y="2801532"/>
          <a:ext cx="7873999" cy="310969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030676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231</TotalTime>
  <Words>753</Words>
  <Application>Microsoft Office PowerPoint</Application>
  <PresentationFormat>Widescreen</PresentationFormat>
  <Paragraphs>126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Segoe UI</vt:lpstr>
      <vt:lpstr>Wingdings</vt:lpstr>
      <vt:lpstr>Wingdings 3</vt:lpstr>
      <vt:lpstr>Wisp</vt:lpstr>
      <vt:lpstr>Columbia Asia Hospital</vt:lpstr>
      <vt:lpstr>Introduction</vt:lpstr>
      <vt:lpstr>Hospital Revenue Generation</vt:lpstr>
      <vt:lpstr>Insights about Departments</vt:lpstr>
      <vt:lpstr>Insights about Departments</vt:lpstr>
      <vt:lpstr>Insights about Departments</vt:lpstr>
      <vt:lpstr>Department for New Hires</vt:lpstr>
      <vt:lpstr>Total Revenue by Age Group of Patients</vt:lpstr>
      <vt:lpstr>Trend In Patients visits throughout Year</vt:lpstr>
      <vt:lpstr>Strategies for patient discount</vt:lpstr>
      <vt:lpstr>Strategies to Provide Discounts to the Patients</vt:lpstr>
      <vt:lpstr>Dashboard – Main Page</vt:lpstr>
      <vt:lpstr>Dashboard - Doctor’s Page</vt:lpstr>
      <vt:lpstr>Dashboard – Patient Page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Columbia Asia Hospital</dc:title>
  <dc:creator>Prateek Thakur</dc:creator>
  <cp:lastModifiedBy>Prateek Thakur</cp:lastModifiedBy>
  <cp:revision>3</cp:revision>
  <dcterms:created xsi:type="dcterms:W3CDTF">2024-02-28T19:08:26Z</dcterms:created>
  <dcterms:modified xsi:type="dcterms:W3CDTF">2024-08-08T19:41:56Z</dcterms:modified>
</cp:coreProperties>
</file>